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86" r:id="rId3"/>
    <p:sldId id="289" r:id="rId4"/>
    <p:sldId id="265" r:id="rId5"/>
    <p:sldId id="278" r:id="rId6"/>
    <p:sldId id="301" r:id="rId7"/>
    <p:sldId id="303" r:id="rId8"/>
    <p:sldId id="281" r:id="rId9"/>
    <p:sldId id="292" r:id="rId10"/>
    <p:sldId id="293" r:id="rId11"/>
    <p:sldId id="294" r:id="rId12"/>
    <p:sldId id="296" r:id="rId13"/>
    <p:sldId id="295" r:id="rId14"/>
    <p:sldId id="330" r:id="rId15"/>
    <p:sldId id="331" r:id="rId16"/>
    <p:sldId id="290" r:id="rId17"/>
    <p:sldId id="298" r:id="rId18"/>
    <p:sldId id="299" r:id="rId19"/>
    <p:sldId id="300" r:id="rId20"/>
    <p:sldId id="302" r:id="rId21"/>
    <p:sldId id="314" r:id="rId22"/>
    <p:sldId id="297" r:id="rId23"/>
    <p:sldId id="280" r:id="rId24"/>
    <p:sldId id="304" r:id="rId25"/>
    <p:sldId id="305" r:id="rId26"/>
    <p:sldId id="323" r:id="rId27"/>
    <p:sldId id="324" r:id="rId28"/>
    <p:sldId id="325" r:id="rId29"/>
    <p:sldId id="313" r:id="rId30"/>
    <p:sldId id="306" r:id="rId31"/>
    <p:sldId id="307" r:id="rId32"/>
    <p:sldId id="308" r:id="rId33"/>
    <p:sldId id="309" r:id="rId34"/>
    <p:sldId id="310" r:id="rId35"/>
    <p:sldId id="291" r:id="rId36"/>
    <p:sldId id="277" r:id="rId37"/>
    <p:sldId id="263" r:id="rId38"/>
    <p:sldId id="311" r:id="rId39"/>
    <p:sldId id="315" r:id="rId40"/>
    <p:sldId id="316" r:id="rId41"/>
    <p:sldId id="317" r:id="rId42"/>
    <p:sldId id="327" r:id="rId43"/>
    <p:sldId id="328" r:id="rId44"/>
    <p:sldId id="318" r:id="rId45"/>
    <p:sldId id="319" r:id="rId46"/>
    <p:sldId id="329" r:id="rId47"/>
    <p:sldId id="320" r:id="rId48"/>
    <p:sldId id="321" r:id="rId49"/>
    <p:sldId id="285" r:id="rId50"/>
    <p:sldId id="279" r:id="rId51"/>
    <p:sldId id="276" r:id="rId52"/>
    <p:sldId id="284" r:id="rId53"/>
    <p:sldId id="283" r:id="rId54"/>
    <p:sldId id="287" r:id="rId55"/>
    <p:sldId id="288" r:id="rId56"/>
    <p:sldId id="282" r:id="rId57"/>
    <p:sldId id="322" r:id="rId58"/>
    <p:sldId id="258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22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oearms.github.io/" TargetMode="External"/><Relationship Id="rId2" Type="http://schemas.openxmlformats.org/officeDocument/2006/relationships/hyperlink" Target="https://twitter.com/joeer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rlang/otp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zingat.com/parallelism-concurrency-paralellik-ve-e%C5%9Fzamanl%C4%B1l%C4%B1k-d530665f4223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bbitmq.com/resources/erlang-exchange-talk-final/ex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FD2ED-6C9C-6C43-88D3-55D101C0F1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 fontScale="90000"/>
          </a:bodyPr>
          <a:lstStyle/>
          <a:p>
            <a:pPr algn="ctr"/>
            <a:r>
              <a:rPr lang="tr-TR" sz="16000" dirty="0"/>
              <a:t>ERLANG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99677-D75C-C34C-A7E0-1FE94380B1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tr-TR" sz="3600" dirty="0" err="1"/>
              <a:t>Erlang</a:t>
            </a:r>
            <a:r>
              <a:rPr lang="tr-TR" sz="3600" dirty="0"/>
              <a:t> </a:t>
            </a:r>
            <a:r>
              <a:rPr lang="tr-TR" sz="3600" dirty="0" err="1"/>
              <a:t>and</a:t>
            </a:r>
            <a:r>
              <a:rPr lang="tr-TR" sz="3600" dirty="0"/>
              <a:t> Distributed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DF398-F26D-964C-AC01-2266A0B2EFBD}"/>
              </a:ext>
            </a:extLst>
          </p:cNvPr>
          <p:cNvSpPr txBox="1"/>
          <p:nvPr/>
        </p:nvSpPr>
        <p:spPr>
          <a:xfrm rot="5400000">
            <a:off x="8893300" y="3016650"/>
            <a:ext cx="401263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tr-TR" sz="3600" b="1" dirty="0" err="1">
                <a:solidFill>
                  <a:schemeClr val="bg1"/>
                </a:solidFill>
              </a:rPr>
              <a:t>rıdvan</a:t>
            </a:r>
            <a:r>
              <a:rPr lang="tr-TR" sz="3600" b="1" dirty="0">
                <a:solidFill>
                  <a:schemeClr val="bg1"/>
                </a:solidFill>
              </a:rPr>
              <a:t> </a:t>
            </a:r>
            <a:r>
              <a:rPr lang="tr-TR" sz="3600" b="1" dirty="0" err="1">
                <a:solidFill>
                  <a:schemeClr val="bg1"/>
                </a:solidFill>
              </a:rPr>
              <a:t>nuri</a:t>
            </a:r>
            <a:r>
              <a:rPr lang="tr-TR" sz="3600" b="1" dirty="0">
                <a:solidFill>
                  <a:schemeClr val="bg1"/>
                </a:solidFill>
              </a:rPr>
              <a:t> göçmen</a:t>
            </a:r>
          </a:p>
        </p:txBody>
      </p:sp>
    </p:spTree>
    <p:extLst>
      <p:ext uri="{BB962C8B-B14F-4D97-AF65-F5344CB8AC3E}">
        <p14:creationId xmlns:p14="http://schemas.microsoft.com/office/powerpoint/2010/main" val="2579242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Erlang</a:t>
            </a:r>
            <a:r>
              <a:rPr lang="tr-TR" dirty="0"/>
              <a:t> </a:t>
            </a:r>
            <a:r>
              <a:rPr lang="tr-TR" dirty="0" err="1"/>
              <a:t>history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B559EF-7977-0B47-8A0A-5CF20784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1777" y="1795345"/>
            <a:ext cx="8106936" cy="4312063"/>
          </a:xfrm>
        </p:spPr>
        <p:txBody>
          <a:bodyPr>
            <a:normAutofit/>
          </a:bodyPr>
          <a:lstStyle/>
          <a:p>
            <a:r>
              <a:rPr lang="tr-TR" dirty="0"/>
              <a:t>Joe: </a:t>
            </a:r>
            <a:r>
              <a:rPr lang="tr-TR" dirty="0" err="1"/>
              <a:t>Invented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language</a:t>
            </a:r>
            <a:r>
              <a:rPr lang="tr-TR" dirty="0"/>
              <a:t>, </a:t>
            </a:r>
            <a:r>
              <a:rPr lang="tr-TR" dirty="0" err="1"/>
              <a:t>wrote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first</a:t>
            </a:r>
            <a:r>
              <a:rPr lang="tr-TR" dirty="0"/>
              <a:t> </a:t>
            </a:r>
            <a:r>
              <a:rPr lang="tr-TR" dirty="0" err="1"/>
              <a:t>compiler</a:t>
            </a:r>
            <a:r>
              <a:rPr lang="tr-TR" dirty="0"/>
              <a:t> </a:t>
            </a:r>
          </a:p>
          <a:p>
            <a:r>
              <a:rPr lang="tr-TR" dirty="0"/>
              <a:t>Robert: </a:t>
            </a:r>
            <a:r>
              <a:rPr lang="tr-TR" dirty="0" err="1"/>
              <a:t>Made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libraries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I/O </a:t>
            </a:r>
            <a:r>
              <a:rPr lang="tr-TR" dirty="0" err="1"/>
              <a:t>system</a:t>
            </a:r>
            <a:r>
              <a:rPr lang="tr-TR" dirty="0"/>
              <a:t> </a:t>
            </a:r>
          </a:p>
          <a:p>
            <a:r>
              <a:rPr lang="tr-TR" dirty="0"/>
              <a:t>Mike: </a:t>
            </a:r>
            <a:r>
              <a:rPr lang="tr-TR" dirty="0" err="1"/>
              <a:t>Wrote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first</a:t>
            </a:r>
            <a:r>
              <a:rPr lang="tr-TR" dirty="0"/>
              <a:t> </a:t>
            </a:r>
            <a:r>
              <a:rPr lang="tr-TR" dirty="0" err="1"/>
              <a:t>virtual</a:t>
            </a:r>
            <a:r>
              <a:rPr lang="tr-TR" dirty="0"/>
              <a:t> (JAM) </a:t>
            </a:r>
            <a:r>
              <a:rPr lang="tr-TR" dirty="0" err="1"/>
              <a:t>machine</a:t>
            </a:r>
            <a:r>
              <a:rPr lang="tr-TR" dirty="0"/>
              <a:t>, </a:t>
            </a:r>
            <a:r>
              <a:rPr lang="tr-TR" dirty="0" err="1"/>
              <a:t>stuff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error</a:t>
            </a:r>
            <a:r>
              <a:rPr lang="tr-TR" dirty="0"/>
              <a:t> </a:t>
            </a:r>
            <a:r>
              <a:rPr lang="tr-TR" dirty="0" err="1"/>
              <a:t>handling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code</a:t>
            </a:r>
            <a:r>
              <a:rPr lang="tr-TR" dirty="0"/>
              <a:t> </a:t>
            </a:r>
            <a:r>
              <a:rPr lang="tr-TR" dirty="0" err="1"/>
              <a:t>replacement</a:t>
            </a:r>
            <a:r>
              <a:rPr lang="tr-TR" dirty="0"/>
              <a:t> </a:t>
            </a:r>
          </a:p>
          <a:p>
            <a:r>
              <a:rPr lang="tr-TR" dirty="0" err="1"/>
              <a:t>Klacke</a:t>
            </a:r>
            <a:r>
              <a:rPr lang="tr-TR" dirty="0"/>
              <a:t>: </a:t>
            </a:r>
            <a:r>
              <a:rPr lang="tr-TR" dirty="0" err="1"/>
              <a:t>Added</a:t>
            </a:r>
            <a:r>
              <a:rPr lang="tr-TR" dirty="0"/>
              <a:t> </a:t>
            </a:r>
            <a:r>
              <a:rPr lang="tr-TR" dirty="0" err="1"/>
              <a:t>distribution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invented</a:t>
            </a:r>
            <a:r>
              <a:rPr lang="tr-TR" dirty="0"/>
              <a:t> ETS, </a:t>
            </a:r>
            <a:r>
              <a:rPr lang="tr-TR" dirty="0" err="1"/>
              <a:t>binaries</a:t>
            </a:r>
            <a:r>
              <a:rPr lang="tr-TR" dirty="0"/>
              <a:t> &amp; </a:t>
            </a:r>
            <a:r>
              <a:rPr lang="tr-TR" dirty="0" err="1"/>
              <a:t>Mnesia</a:t>
            </a:r>
            <a:r>
              <a:rPr lang="tr-TR" dirty="0"/>
              <a:t> </a:t>
            </a:r>
          </a:p>
          <a:p>
            <a:r>
              <a:rPr lang="tr-TR" dirty="0" err="1"/>
              <a:t>Bogdan</a:t>
            </a:r>
            <a:r>
              <a:rPr lang="tr-TR" dirty="0"/>
              <a:t>: </a:t>
            </a:r>
            <a:r>
              <a:rPr lang="tr-TR" dirty="0" err="1"/>
              <a:t>Made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first</a:t>
            </a:r>
            <a:r>
              <a:rPr lang="tr-TR" dirty="0"/>
              <a:t> </a:t>
            </a:r>
            <a:r>
              <a:rPr lang="tr-TR" dirty="0" err="1"/>
              <a:t>Beam</a:t>
            </a:r>
            <a:r>
              <a:rPr lang="tr-TR" dirty="0"/>
              <a:t> </a:t>
            </a:r>
            <a:r>
              <a:rPr lang="tr-TR" dirty="0" err="1"/>
              <a:t>machine</a:t>
            </a:r>
            <a:r>
              <a:rPr lang="tr-TR" dirty="0"/>
              <a:t> </a:t>
            </a:r>
          </a:p>
          <a:p>
            <a:r>
              <a:rPr lang="tr-TR" dirty="0"/>
              <a:t>Per: </a:t>
            </a:r>
            <a:r>
              <a:rPr lang="tr-TR" dirty="0" err="1"/>
              <a:t>Provided</a:t>
            </a:r>
            <a:r>
              <a:rPr lang="tr-TR" dirty="0"/>
              <a:t> </a:t>
            </a:r>
            <a:r>
              <a:rPr lang="tr-TR" dirty="0" err="1"/>
              <a:t>computer</a:t>
            </a:r>
            <a:r>
              <a:rPr lang="tr-TR" dirty="0"/>
              <a:t> </a:t>
            </a:r>
            <a:r>
              <a:rPr lang="tr-TR" dirty="0" err="1"/>
              <a:t>environment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kept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IS/IT </a:t>
            </a:r>
            <a:r>
              <a:rPr lang="tr-TR" dirty="0" err="1"/>
              <a:t>people</a:t>
            </a:r>
            <a:r>
              <a:rPr lang="tr-TR" dirty="0"/>
              <a:t> </a:t>
            </a:r>
            <a:r>
              <a:rPr lang="tr-TR" dirty="0" err="1"/>
              <a:t>away</a:t>
            </a:r>
            <a:r>
              <a:rPr lang="tr-TR" dirty="0"/>
              <a:t> </a:t>
            </a:r>
          </a:p>
          <a:p>
            <a:r>
              <a:rPr lang="tr-TR" dirty="0" err="1"/>
              <a:t>Kostis</a:t>
            </a:r>
            <a:r>
              <a:rPr lang="tr-TR" dirty="0"/>
              <a:t> &amp; </a:t>
            </a:r>
            <a:r>
              <a:rPr lang="tr-TR" dirty="0" err="1"/>
              <a:t>Co</a:t>
            </a:r>
            <a:r>
              <a:rPr lang="tr-TR" dirty="0"/>
              <a:t>: </a:t>
            </a:r>
            <a:r>
              <a:rPr lang="tr-TR" dirty="0" err="1"/>
              <a:t>Made</a:t>
            </a:r>
            <a:r>
              <a:rPr lang="tr-TR" dirty="0"/>
              <a:t> </a:t>
            </a:r>
            <a:r>
              <a:rPr lang="tr-TR" dirty="0" err="1"/>
              <a:t>Beam</a:t>
            </a:r>
            <a:r>
              <a:rPr lang="tr-TR" dirty="0"/>
              <a:t> </a:t>
            </a:r>
            <a:r>
              <a:rPr lang="tr-TR" dirty="0" err="1"/>
              <a:t>really</a:t>
            </a:r>
            <a:r>
              <a:rPr lang="tr-TR" dirty="0"/>
              <a:t> </a:t>
            </a:r>
            <a:r>
              <a:rPr lang="tr-TR" dirty="0" err="1"/>
              <a:t>fast</a:t>
            </a:r>
            <a:r>
              <a:rPr lang="tr-TR" dirty="0"/>
              <a:t>  </a:t>
            </a:r>
          </a:p>
          <a:p>
            <a:r>
              <a:rPr lang="tr-TR" dirty="0" err="1"/>
              <a:t>Björn</a:t>
            </a:r>
            <a:r>
              <a:rPr lang="tr-TR" dirty="0"/>
              <a:t> &amp; Patrik: </a:t>
            </a:r>
            <a:r>
              <a:rPr lang="tr-TR" dirty="0" err="1"/>
              <a:t>Made</a:t>
            </a:r>
            <a:r>
              <a:rPr lang="tr-TR" dirty="0"/>
              <a:t> </a:t>
            </a:r>
            <a:r>
              <a:rPr lang="tr-TR" dirty="0" err="1"/>
              <a:t>Beam</a:t>
            </a:r>
            <a:r>
              <a:rPr lang="tr-TR" dirty="0"/>
              <a:t> </a:t>
            </a:r>
            <a:r>
              <a:rPr lang="tr-TR" dirty="0" err="1"/>
              <a:t>even</a:t>
            </a:r>
            <a:r>
              <a:rPr lang="tr-TR" dirty="0"/>
              <a:t> </a:t>
            </a:r>
            <a:r>
              <a:rPr lang="tr-TR" dirty="0" err="1"/>
              <a:t>faster</a:t>
            </a:r>
            <a:r>
              <a:rPr lang="tr-TR" dirty="0"/>
              <a:t>  </a:t>
            </a:r>
          </a:p>
          <a:p>
            <a:r>
              <a:rPr lang="tr-TR" dirty="0" err="1"/>
              <a:t>Kenneth</a:t>
            </a:r>
            <a:r>
              <a:rPr lang="tr-TR" dirty="0"/>
              <a:t>: </a:t>
            </a:r>
            <a:r>
              <a:rPr lang="tr-TR" dirty="0" err="1"/>
              <a:t>Keeps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Erlang</a:t>
            </a:r>
            <a:r>
              <a:rPr lang="tr-TR" dirty="0"/>
              <a:t> </a:t>
            </a:r>
            <a:r>
              <a:rPr lang="tr-TR" dirty="0" err="1"/>
              <a:t>team</a:t>
            </a:r>
            <a:r>
              <a:rPr lang="tr-TR" dirty="0"/>
              <a:t> </a:t>
            </a:r>
            <a:r>
              <a:rPr lang="tr-TR" dirty="0" err="1"/>
              <a:t>together</a:t>
            </a:r>
            <a:r>
              <a:rPr lang="tr-TR" dirty="0"/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C19931-BE11-B846-B1AD-E181F1FF0E56}"/>
              </a:ext>
            </a:extLst>
          </p:cNvPr>
          <p:cNvSpPr txBox="1"/>
          <p:nvPr/>
        </p:nvSpPr>
        <p:spPr>
          <a:xfrm>
            <a:off x="3958687" y="1159731"/>
            <a:ext cx="6293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err="1">
                <a:solidFill>
                  <a:schemeClr val="bg1">
                    <a:lumMod val="50000"/>
                  </a:schemeClr>
                </a:solidFill>
              </a:rPr>
              <a:t>Who</a:t>
            </a:r>
            <a:r>
              <a:rPr lang="tr-TR" sz="2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b="1" dirty="0" err="1">
                <a:solidFill>
                  <a:schemeClr val="bg1">
                    <a:lumMod val="50000"/>
                  </a:schemeClr>
                </a:solidFill>
              </a:rPr>
              <a:t>did</a:t>
            </a:r>
            <a:r>
              <a:rPr lang="tr-TR" sz="2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b="1" dirty="0" err="1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lang="tr-TR" sz="2400" b="1" dirty="0">
                <a:solidFill>
                  <a:schemeClr val="bg1">
                    <a:lumMod val="50000"/>
                  </a:schemeClr>
                </a:solidFill>
              </a:rPr>
              <a:t> in </a:t>
            </a:r>
            <a:r>
              <a:rPr lang="tr-TR" sz="2400" b="1" dirty="0" err="1">
                <a:solidFill>
                  <a:schemeClr val="bg1">
                    <a:lumMod val="50000"/>
                  </a:schemeClr>
                </a:solidFill>
              </a:rPr>
              <a:t>Erlang</a:t>
            </a:r>
            <a:r>
              <a:rPr lang="tr-TR" sz="2400" b="1" dirty="0">
                <a:solidFill>
                  <a:schemeClr val="bg1">
                    <a:lumMod val="50000"/>
                  </a:schemeClr>
                </a:solidFill>
              </a:rPr>
              <a:t> Team? – Mike Williams</a:t>
            </a:r>
          </a:p>
        </p:txBody>
      </p:sp>
    </p:spTree>
    <p:extLst>
      <p:ext uri="{BB962C8B-B14F-4D97-AF65-F5344CB8AC3E}">
        <p14:creationId xmlns:p14="http://schemas.microsoft.com/office/powerpoint/2010/main" val="334412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Erlang</a:t>
            </a:r>
            <a:r>
              <a:rPr lang="tr-TR" dirty="0"/>
              <a:t> </a:t>
            </a:r>
            <a:r>
              <a:rPr lang="tr-TR" dirty="0" err="1"/>
              <a:t>history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B559EF-7977-0B47-8A0A-5CF20784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1777" y="1795345"/>
            <a:ext cx="8106936" cy="4312063"/>
          </a:xfrm>
        </p:spPr>
        <p:txBody>
          <a:bodyPr>
            <a:normAutofit/>
          </a:bodyPr>
          <a:lstStyle/>
          <a:p>
            <a:r>
              <a:rPr lang="tr-TR" dirty="0"/>
              <a:t>Ericsson </a:t>
            </a:r>
            <a:r>
              <a:rPr lang="tr-TR" dirty="0" err="1"/>
              <a:t>Radio</a:t>
            </a:r>
            <a:r>
              <a:rPr lang="tr-TR" dirty="0"/>
              <a:t> </a:t>
            </a:r>
            <a:r>
              <a:rPr lang="tr-TR" dirty="0" err="1"/>
              <a:t>banned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of </a:t>
            </a:r>
            <a:r>
              <a:rPr lang="tr-TR" dirty="0" err="1"/>
              <a:t>Erlang</a:t>
            </a:r>
            <a:r>
              <a:rPr lang="tr-TR" dirty="0"/>
              <a:t> (1998) 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 err="1"/>
              <a:t>Decided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focus</a:t>
            </a:r>
            <a:r>
              <a:rPr lang="tr-TR" dirty="0"/>
              <a:t> on C++, CPP (OSE)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modeling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UML 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 err="1"/>
              <a:t>Erlang</a:t>
            </a:r>
            <a:r>
              <a:rPr lang="tr-TR" dirty="0"/>
              <a:t>/OTP </a:t>
            </a:r>
            <a:r>
              <a:rPr lang="tr-TR" dirty="0" err="1"/>
              <a:t>released</a:t>
            </a:r>
            <a:r>
              <a:rPr lang="tr-TR" dirty="0"/>
              <a:t> as Open Source (1998)</a:t>
            </a:r>
          </a:p>
          <a:p>
            <a:endParaRPr lang="tr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810F36-BDD0-374A-9DB5-ACC46B1A2578}"/>
              </a:ext>
            </a:extLst>
          </p:cNvPr>
          <p:cNvSpPr txBox="1"/>
          <p:nvPr/>
        </p:nvSpPr>
        <p:spPr>
          <a:xfrm>
            <a:off x="3958687" y="1159731"/>
            <a:ext cx="7169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err="1">
                <a:solidFill>
                  <a:schemeClr val="bg1">
                    <a:lumMod val="50000"/>
                  </a:schemeClr>
                </a:solidFill>
              </a:rPr>
              <a:t>Erlang</a:t>
            </a:r>
            <a:r>
              <a:rPr lang="tr-TR" sz="2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b="1" dirty="0" err="1">
                <a:solidFill>
                  <a:schemeClr val="bg1">
                    <a:lumMod val="50000"/>
                  </a:schemeClr>
                </a:solidFill>
              </a:rPr>
              <a:t>banned</a:t>
            </a:r>
            <a:r>
              <a:rPr lang="tr-TR" sz="2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b="1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tr-TR" sz="2400" b="1" dirty="0">
                <a:solidFill>
                  <a:schemeClr val="bg1">
                    <a:lumMod val="50000"/>
                  </a:schemeClr>
                </a:solidFill>
              </a:rPr>
              <a:t> has </a:t>
            </a:r>
            <a:r>
              <a:rPr lang="tr-TR" sz="2400" b="1" dirty="0" err="1">
                <a:solidFill>
                  <a:schemeClr val="bg1">
                    <a:lumMod val="50000"/>
                  </a:schemeClr>
                </a:solidFill>
              </a:rPr>
              <a:t>been</a:t>
            </a:r>
            <a:r>
              <a:rPr lang="tr-TR" sz="2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b="1" dirty="0" err="1">
                <a:solidFill>
                  <a:schemeClr val="bg1">
                    <a:lumMod val="50000"/>
                  </a:schemeClr>
                </a:solidFill>
              </a:rPr>
              <a:t>released</a:t>
            </a:r>
            <a:r>
              <a:rPr lang="tr-TR" sz="2400" b="1" dirty="0">
                <a:solidFill>
                  <a:schemeClr val="bg1">
                    <a:lumMod val="50000"/>
                  </a:schemeClr>
                </a:solidFill>
              </a:rPr>
              <a:t> as </a:t>
            </a:r>
            <a:r>
              <a:rPr lang="tr-TR" sz="2400" b="1" dirty="0" err="1">
                <a:solidFill>
                  <a:schemeClr val="bg1">
                    <a:lumMod val="50000"/>
                  </a:schemeClr>
                </a:solidFill>
              </a:rPr>
              <a:t>open</a:t>
            </a:r>
            <a:r>
              <a:rPr lang="tr-TR" sz="2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b="1" dirty="0" err="1">
                <a:solidFill>
                  <a:schemeClr val="bg1">
                    <a:lumMod val="50000"/>
                  </a:schemeClr>
                </a:solidFill>
              </a:rPr>
              <a:t>source</a:t>
            </a:r>
            <a:endParaRPr lang="tr-TR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812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Erlang</a:t>
            </a:r>
            <a:r>
              <a:rPr lang="tr-TR" dirty="0"/>
              <a:t> </a:t>
            </a:r>
            <a:r>
              <a:rPr lang="tr-TR" dirty="0" err="1"/>
              <a:t>history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B559EF-7977-0B47-8A0A-5CF20784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1777" y="4259762"/>
            <a:ext cx="8106936" cy="2070667"/>
          </a:xfrm>
        </p:spPr>
        <p:txBody>
          <a:bodyPr>
            <a:normAutofit/>
          </a:bodyPr>
          <a:lstStyle/>
          <a:p>
            <a:r>
              <a:rPr lang="tr-TR" i="1" dirty="0">
                <a:solidFill>
                  <a:schemeClr val="bg1">
                    <a:lumMod val="50000"/>
                  </a:schemeClr>
                </a:solidFill>
              </a:rPr>
              <a:t>Software </a:t>
            </a:r>
            <a:r>
              <a:rPr lang="tr-TR" i="1" dirty="0" err="1">
                <a:solidFill>
                  <a:schemeClr val="bg1">
                    <a:lumMod val="50000"/>
                  </a:schemeClr>
                </a:solidFill>
              </a:rPr>
              <a:t>development</a:t>
            </a:r>
            <a:r>
              <a:rPr lang="tr-TR" i="1" dirty="0">
                <a:solidFill>
                  <a:schemeClr val="bg1">
                    <a:lumMod val="50000"/>
                  </a:schemeClr>
                </a:solidFill>
              </a:rPr>
              <a:t> is an art, not a </a:t>
            </a:r>
            <a:r>
              <a:rPr lang="tr-TR" i="1" dirty="0" err="1">
                <a:solidFill>
                  <a:schemeClr val="bg1">
                    <a:lumMod val="50000"/>
                  </a:schemeClr>
                </a:solidFill>
              </a:rPr>
              <a:t>science</a:t>
            </a:r>
            <a:r>
              <a:rPr lang="tr-TR" i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br>
              <a:rPr lang="tr-TR" b="1" i="1" dirty="0">
                <a:solidFill>
                  <a:schemeClr val="bg1">
                    <a:lumMod val="50000"/>
                  </a:schemeClr>
                </a:solidFill>
              </a:rPr>
            </a:br>
            <a:endParaRPr lang="tr-T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tr-TR" dirty="0" err="1">
                <a:solidFill>
                  <a:schemeClr val="bg1">
                    <a:lumMod val="50000"/>
                  </a:schemeClr>
                </a:solidFill>
              </a:rPr>
              <a:t>Wrote</a:t>
            </a:r>
            <a:r>
              <a:rPr lang="tr-T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50000"/>
                  </a:schemeClr>
                </a:solidFill>
              </a:rPr>
              <a:t>first</a:t>
            </a:r>
            <a:r>
              <a:rPr lang="tr-T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50000"/>
                  </a:schemeClr>
                </a:solidFill>
              </a:rPr>
              <a:t>virtual</a:t>
            </a:r>
            <a:r>
              <a:rPr lang="tr-TR" dirty="0">
                <a:solidFill>
                  <a:schemeClr val="bg1">
                    <a:lumMod val="50000"/>
                  </a:schemeClr>
                </a:solidFill>
              </a:rPr>
              <a:t> (JAM) </a:t>
            </a:r>
            <a:r>
              <a:rPr lang="tr-TR" dirty="0" err="1">
                <a:solidFill>
                  <a:schemeClr val="bg1">
                    <a:lumMod val="50000"/>
                  </a:schemeClr>
                </a:solidFill>
              </a:rPr>
              <a:t>machine</a:t>
            </a:r>
            <a:r>
              <a:rPr lang="tr-TR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0EFDDB-D8BB-3A43-B6AA-909FEE1FD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42" y="1905000"/>
            <a:ext cx="2477429" cy="2477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636967-BAE3-3849-9803-9CEC216A250C}"/>
              </a:ext>
            </a:extLst>
          </p:cNvPr>
          <p:cNvSpPr txBox="1"/>
          <p:nvPr/>
        </p:nvSpPr>
        <p:spPr>
          <a:xfrm>
            <a:off x="3958687" y="1159731"/>
            <a:ext cx="2013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>
                <a:solidFill>
                  <a:schemeClr val="bg1">
                    <a:lumMod val="50000"/>
                  </a:schemeClr>
                </a:solidFill>
              </a:rPr>
              <a:t>Mike Williams</a:t>
            </a:r>
          </a:p>
        </p:txBody>
      </p:sp>
    </p:spTree>
    <p:extLst>
      <p:ext uri="{BB962C8B-B14F-4D97-AF65-F5344CB8AC3E}">
        <p14:creationId xmlns:p14="http://schemas.microsoft.com/office/powerpoint/2010/main" val="3886102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Erlang</a:t>
            </a:r>
            <a:r>
              <a:rPr lang="tr-TR" dirty="0"/>
              <a:t> </a:t>
            </a:r>
            <a:r>
              <a:rPr lang="tr-TR" dirty="0" err="1"/>
              <a:t>history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B559EF-7977-0B47-8A0A-5CF20784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1777" y="4036741"/>
            <a:ext cx="7828155" cy="2070667"/>
          </a:xfrm>
        </p:spPr>
        <p:txBody>
          <a:bodyPr>
            <a:normAutofit/>
          </a:bodyPr>
          <a:lstStyle/>
          <a:p>
            <a:r>
              <a:rPr lang="tr-TR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tr-TR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Java is '</a:t>
            </a:r>
            <a:r>
              <a:rPr lang="tr-TR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</a:t>
            </a:r>
            <a:r>
              <a:rPr lang="tr-TR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once</a:t>
            </a:r>
            <a:r>
              <a:rPr lang="tr-TR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tr-TR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tr-TR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anywhere</a:t>
            </a:r>
            <a:r>
              <a:rPr lang="tr-TR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', </a:t>
            </a:r>
            <a:r>
              <a:rPr lang="tr-TR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tr-TR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Erlang</a:t>
            </a:r>
            <a:r>
              <a:rPr lang="tr-TR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'</a:t>
            </a:r>
            <a:r>
              <a:rPr lang="tr-TR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</a:t>
            </a:r>
            <a:r>
              <a:rPr lang="tr-TR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once</a:t>
            </a:r>
            <a:r>
              <a:rPr lang="tr-TR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tr-TR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tr-TR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forever</a:t>
            </a:r>
            <a:r>
              <a:rPr lang="tr-TR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’.</a:t>
            </a:r>
            <a:endParaRPr lang="tr-TR" dirty="0"/>
          </a:p>
          <a:p>
            <a:r>
              <a:rPr lang="tr-TR" dirty="0">
                <a:solidFill>
                  <a:schemeClr val="bg1">
                    <a:lumMod val="50000"/>
                  </a:schemeClr>
                </a:solidFill>
              </a:rPr>
              <a:t>Author of </a:t>
            </a:r>
            <a:r>
              <a:rPr lang="tr-TR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tr-TR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tr-TR" u="sng" dirty="0" err="1">
                <a:solidFill>
                  <a:schemeClr val="bg1">
                    <a:lumMod val="50000"/>
                  </a:schemeClr>
                </a:solidFill>
              </a:rPr>
              <a:t>Erlang</a:t>
            </a:r>
            <a:r>
              <a:rPr lang="tr-TR" u="sng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tr-TR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tr-TR" dirty="0">
                <a:hlinkClick r:id="rId2"/>
              </a:rPr>
              <a:t>https://twitter.com/joeerl</a:t>
            </a:r>
            <a:endParaRPr lang="tr-TR" dirty="0"/>
          </a:p>
          <a:p>
            <a:r>
              <a:rPr lang="tr-TR" dirty="0">
                <a:hlinkClick r:id="rId3"/>
              </a:rPr>
              <a:t>https://joearms.github.io/</a:t>
            </a:r>
            <a:endParaRPr lang="tr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810F36-BDD0-374A-9DB5-ACC46B1A2578}"/>
              </a:ext>
            </a:extLst>
          </p:cNvPr>
          <p:cNvSpPr txBox="1"/>
          <p:nvPr/>
        </p:nvSpPr>
        <p:spPr>
          <a:xfrm>
            <a:off x="3958687" y="1159731"/>
            <a:ext cx="2123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>
                <a:solidFill>
                  <a:schemeClr val="bg1">
                    <a:lumMod val="50000"/>
                  </a:schemeClr>
                </a:solidFill>
              </a:rPr>
              <a:t>Joe Armstrong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5D72A-1044-6540-8F1A-944A0C0D6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482" y="1953941"/>
            <a:ext cx="20828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13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key</a:t>
            </a:r>
            <a:r>
              <a:rPr lang="tr-TR" dirty="0"/>
              <a:t> </a:t>
            </a:r>
            <a:r>
              <a:rPr lang="tr-TR" dirty="0" err="1"/>
              <a:t>points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B559EF-7977-0B47-8A0A-5CF20784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1777" y="986769"/>
            <a:ext cx="8106936" cy="5120640"/>
          </a:xfrm>
        </p:spPr>
        <p:txBody>
          <a:bodyPr>
            <a:normAutofit/>
          </a:bodyPr>
          <a:lstStyle/>
          <a:p>
            <a:r>
              <a:rPr lang="tr-TR" dirty="0" err="1"/>
              <a:t>Erlang</a:t>
            </a:r>
            <a:r>
              <a:rPr lang="tr-TR" dirty="0"/>
              <a:t> </a:t>
            </a:r>
            <a:r>
              <a:rPr lang="tr-TR" dirty="0" err="1"/>
              <a:t>run</a:t>
            </a:r>
            <a:r>
              <a:rPr lang="tr-TR" dirty="0"/>
              <a:t> </a:t>
            </a:r>
            <a:r>
              <a:rPr lang="tr-TR" dirty="0" err="1"/>
              <a:t>its</a:t>
            </a:r>
            <a:r>
              <a:rPr lang="tr-TR" dirty="0"/>
              <a:t> program in </a:t>
            </a:r>
            <a:r>
              <a:rPr lang="tr-TR" dirty="0" err="1"/>
              <a:t>its</a:t>
            </a:r>
            <a:r>
              <a:rPr lang="tr-TR" dirty="0"/>
              <a:t> </a:t>
            </a:r>
            <a:r>
              <a:rPr lang="tr-TR" dirty="0" err="1"/>
              <a:t>own</a:t>
            </a:r>
            <a:r>
              <a:rPr lang="tr-TR" dirty="0"/>
              <a:t> </a:t>
            </a:r>
            <a:r>
              <a:rPr lang="tr-TR" dirty="0" err="1"/>
              <a:t>virtual</a:t>
            </a:r>
            <a:r>
              <a:rPr lang="tr-TR" dirty="0"/>
              <a:t> </a:t>
            </a:r>
            <a:r>
              <a:rPr lang="tr-TR" dirty="0" err="1"/>
              <a:t>machine</a:t>
            </a:r>
            <a:r>
              <a:rPr lang="tr-TR" dirty="0"/>
              <a:t>.</a:t>
            </a:r>
            <a:br>
              <a:rPr lang="tr-TR" dirty="0"/>
            </a:br>
            <a:endParaRPr lang="tr-TR" dirty="0"/>
          </a:p>
          <a:p>
            <a:r>
              <a:rPr lang="tr-TR" dirty="0" err="1"/>
              <a:t>Erlang</a:t>
            </a:r>
            <a:r>
              <a:rPr lang="tr-TR" dirty="0"/>
              <a:t> </a:t>
            </a:r>
            <a:r>
              <a:rPr lang="tr-TR" dirty="0" err="1"/>
              <a:t>processes</a:t>
            </a:r>
            <a:r>
              <a:rPr lang="tr-TR" dirty="0"/>
              <a:t> do not </a:t>
            </a:r>
            <a:r>
              <a:rPr lang="tr-TR" dirty="0" err="1"/>
              <a:t>create</a:t>
            </a:r>
            <a:r>
              <a:rPr lang="tr-TR" dirty="0"/>
              <a:t> an OS </a:t>
            </a:r>
            <a:r>
              <a:rPr lang="tr-TR" dirty="0" err="1"/>
              <a:t>thread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every</a:t>
            </a:r>
            <a:r>
              <a:rPr lang="tr-TR" dirty="0"/>
              <a:t> </a:t>
            </a:r>
            <a:r>
              <a:rPr lang="tr-TR" dirty="0" err="1"/>
              <a:t>created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. </a:t>
            </a:r>
            <a:br>
              <a:rPr lang="tr-TR" dirty="0"/>
            </a:br>
            <a:br>
              <a:rPr lang="tr-TR" dirty="0"/>
            </a:br>
            <a:r>
              <a:rPr lang="tr-TR" sz="1400" dirty="0"/>
              <a:t>( </a:t>
            </a:r>
            <a:r>
              <a:rPr lang="tr-TR" sz="1400" dirty="0" err="1"/>
              <a:t>jvm</a:t>
            </a:r>
            <a:r>
              <a:rPr lang="tr-TR" sz="1400" dirty="0"/>
              <a:t> </a:t>
            </a:r>
            <a:r>
              <a:rPr lang="tr-TR" sz="1400" dirty="0" err="1"/>
              <a:t>creates</a:t>
            </a:r>
            <a:r>
              <a:rPr lang="tr-TR" sz="1400" dirty="0"/>
              <a:t> a </a:t>
            </a:r>
            <a:r>
              <a:rPr lang="tr-TR" sz="1400" dirty="0" err="1"/>
              <a:t>thread</a:t>
            </a:r>
            <a:r>
              <a:rPr lang="tr-TR" sz="1400" dirty="0"/>
              <a:t> in </a:t>
            </a:r>
            <a:r>
              <a:rPr lang="tr-TR" sz="1400" dirty="0" err="1"/>
              <a:t>os</a:t>
            </a:r>
            <a:r>
              <a:rPr lang="tr-TR" sz="1400" dirty="0"/>
              <a:t> </a:t>
            </a:r>
            <a:r>
              <a:rPr lang="tr-TR" sz="1400" dirty="0" err="1"/>
              <a:t>level</a:t>
            </a:r>
            <a:r>
              <a:rPr lang="tr-TR" sz="1400" dirty="0"/>
              <a:t> </a:t>
            </a:r>
            <a:r>
              <a:rPr lang="tr-TR" sz="1400" dirty="0" err="1"/>
              <a:t>for</a:t>
            </a:r>
            <a:r>
              <a:rPr lang="tr-TR" sz="1400" dirty="0"/>
              <a:t> </a:t>
            </a:r>
            <a:r>
              <a:rPr lang="tr-TR" sz="1400" dirty="0" err="1"/>
              <a:t>each</a:t>
            </a:r>
            <a:r>
              <a:rPr lang="tr-TR" sz="1400" dirty="0"/>
              <a:t> </a:t>
            </a:r>
            <a:r>
              <a:rPr lang="tr-TR" sz="1400" dirty="0" err="1"/>
              <a:t>jvm</a:t>
            </a:r>
            <a:r>
              <a:rPr lang="tr-TR" sz="1400" dirty="0"/>
              <a:t> </a:t>
            </a:r>
            <a:r>
              <a:rPr lang="tr-TR" sz="1400" dirty="0" err="1"/>
              <a:t>thread</a:t>
            </a:r>
            <a:r>
              <a:rPr lang="tr-TR" sz="1400" dirty="0"/>
              <a:t> )</a:t>
            </a:r>
            <a:br>
              <a:rPr lang="tr-TR" sz="1400" dirty="0"/>
            </a:br>
            <a:endParaRPr lang="tr-TR" dirty="0"/>
          </a:p>
          <a:p>
            <a:r>
              <a:rPr lang="tr-TR" dirty="0" err="1"/>
              <a:t>Usually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memory</a:t>
            </a:r>
            <a:r>
              <a:rPr lang="tr-TR" dirty="0"/>
              <a:t> </a:t>
            </a:r>
            <a:r>
              <a:rPr lang="tr-TR" dirty="0" err="1"/>
              <a:t>requirements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a </a:t>
            </a:r>
            <a:r>
              <a:rPr lang="tr-TR" dirty="0" err="1"/>
              <a:t>thread</a:t>
            </a:r>
            <a:r>
              <a:rPr lang="tr-TR" dirty="0"/>
              <a:t> is </a:t>
            </a:r>
            <a:r>
              <a:rPr lang="tr-TR" dirty="0" err="1"/>
              <a:t>very</a:t>
            </a:r>
            <a:r>
              <a:rPr lang="tr-TR" dirty="0"/>
              <a:t> </a:t>
            </a:r>
            <a:r>
              <a:rPr lang="tr-TR" dirty="0" err="1"/>
              <a:t>low</a:t>
            </a:r>
            <a:r>
              <a:rPr lang="tr-TR" dirty="0"/>
              <a:t> in </a:t>
            </a:r>
            <a:r>
              <a:rPr lang="tr-TR" dirty="0" err="1"/>
              <a:t>Erlang</a:t>
            </a:r>
            <a:r>
              <a:rPr lang="tr-TR" dirty="0"/>
              <a:t>, </a:t>
            </a:r>
            <a:r>
              <a:rPr lang="tr-TR" dirty="0" err="1"/>
              <a:t>just</a:t>
            </a:r>
            <a:r>
              <a:rPr lang="tr-TR" dirty="0"/>
              <a:t> </a:t>
            </a:r>
            <a:r>
              <a:rPr lang="tr-TR" dirty="0" err="1"/>
              <a:t>about</a:t>
            </a:r>
            <a:r>
              <a:rPr lang="tr-TR" dirty="0"/>
              <a:t> 512 </a:t>
            </a:r>
            <a:r>
              <a:rPr lang="tr-TR" dirty="0" err="1"/>
              <a:t>bytes</a:t>
            </a:r>
            <a:r>
              <a:rPr lang="tr-TR" dirty="0"/>
              <a:t>. </a:t>
            </a:r>
            <a:r>
              <a:rPr lang="tr-TR" dirty="0" err="1"/>
              <a:t>So</a:t>
            </a:r>
            <a:r>
              <a:rPr lang="tr-TR" dirty="0"/>
              <a:t> </a:t>
            </a:r>
            <a:r>
              <a:rPr lang="tr-TR" dirty="0" err="1"/>
              <a:t>Erlang</a:t>
            </a:r>
            <a:r>
              <a:rPr lang="tr-TR" dirty="0"/>
              <a:t> </a:t>
            </a:r>
            <a:r>
              <a:rPr lang="tr-TR" dirty="0" err="1"/>
              <a:t>processes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lightweight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6252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key</a:t>
            </a:r>
            <a:r>
              <a:rPr lang="tr-TR" dirty="0"/>
              <a:t> </a:t>
            </a:r>
            <a:r>
              <a:rPr lang="tr-TR" dirty="0" err="1"/>
              <a:t>points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B559EF-7977-0B47-8A0A-5CF20784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1777" y="986769"/>
            <a:ext cx="8106936" cy="5120640"/>
          </a:xfrm>
        </p:spPr>
        <p:txBody>
          <a:bodyPr>
            <a:normAutofit/>
          </a:bodyPr>
          <a:lstStyle/>
          <a:p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creation</a:t>
            </a:r>
            <a:r>
              <a:rPr lang="tr-TR" dirty="0"/>
              <a:t> time is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order</a:t>
            </a:r>
            <a:r>
              <a:rPr lang="tr-TR" dirty="0"/>
              <a:t> of </a:t>
            </a:r>
            <a:r>
              <a:rPr lang="tr-TR" dirty="0" err="1"/>
              <a:t>microseconds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independent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concurrently</a:t>
            </a:r>
            <a:r>
              <a:rPr lang="tr-TR" dirty="0"/>
              <a:t> </a:t>
            </a:r>
            <a:r>
              <a:rPr lang="tr-TR" dirty="0" err="1"/>
              <a:t>existing</a:t>
            </a:r>
            <a:r>
              <a:rPr lang="tr-TR" dirty="0"/>
              <a:t> </a:t>
            </a:r>
            <a:r>
              <a:rPr lang="tr-TR" dirty="0" err="1"/>
              <a:t>processes</a:t>
            </a:r>
            <a:r>
              <a:rPr lang="tr-TR" dirty="0"/>
              <a:t>.</a:t>
            </a:r>
            <a:br>
              <a:rPr lang="tr-TR" dirty="0"/>
            </a:br>
            <a:endParaRPr lang="tr-TR" dirty="0"/>
          </a:p>
          <a:p>
            <a:r>
              <a:rPr lang="tr-TR" dirty="0" err="1"/>
              <a:t>Erlang</a:t>
            </a:r>
            <a:r>
              <a:rPr lang="tr-TR" dirty="0"/>
              <a:t> can </a:t>
            </a:r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processes</a:t>
            </a:r>
            <a:r>
              <a:rPr lang="tr-TR" dirty="0"/>
              <a:t> in 1 </a:t>
            </a:r>
            <a:r>
              <a:rPr lang="tr-TR" dirty="0" err="1"/>
              <a:t>millisecond</a:t>
            </a:r>
            <a:r>
              <a:rPr lang="tr-TR" dirty="0"/>
              <a:t> </a:t>
            </a:r>
            <a:r>
              <a:rPr lang="tr-TR" dirty="0" err="1"/>
              <a:t>up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2500 </a:t>
            </a:r>
            <a:r>
              <a:rPr lang="tr-TR" dirty="0" err="1"/>
              <a:t>processes</a:t>
            </a:r>
            <a:r>
              <a:rPr lang="tr-TR" dirty="0"/>
              <a:t>.</a:t>
            </a:r>
          </a:p>
          <a:p>
            <a:pPr marL="0" indent="0">
              <a:buNone/>
            </a:pPr>
            <a:r>
              <a:rPr lang="tr-TR" sz="1400" dirty="0"/>
              <a:t>    (</a:t>
            </a:r>
            <a:r>
              <a:rPr lang="tr-TR" sz="1400" dirty="0" err="1"/>
              <a:t>create</a:t>
            </a:r>
            <a:r>
              <a:rPr lang="tr-TR" sz="1400" dirty="0"/>
              <a:t> </a:t>
            </a:r>
            <a:r>
              <a:rPr lang="tr-TR" sz="1400" dirty="0" err="1"/>
              <a:t>processes</a:t>
            </a:r>
            <a:r>
              <a:rPr lang="tr-TR" sz="1400" dirty="0"/>
              <a:t> in </a:t>
            </a:r>
            <a:r>
              <a:rPr lang="tr-TR" sz="1400" dirty="0" err="1"/>
              <a:t>java</a:t>
            </a:r>
            <a:r>
              <a:rPr lang="tr-TR" sz="1400" dirty="0"/>
              <a:t> </a:t>
            </a:r>
            <a:r>
              <a:rPr lang="tr-TR" sz="1400" dirty="0" err="1"/>
              <a:t>with</a:t>
            </a:r>
            <a:r>
              <a:rPr lang="tr-TR" sz="1400" dirty="0"/>
              <a:t> </a:t>
            </a:r>
            <a:r>
              <a:rPr lang="tr-TR" sz="1400" dirty="0" err="1"/>
              <a:t>small</a:t>
            </a:r>
            <a:r>
              <a:rPr lang="tr-TR" sz="1400" dirty="0"/>
              <a:t> </a:t>
            </a:r>
            <a:r>
              <a:rPr lang="tr-TR" sz="1400" dirty="0" err="1"/>
              <a:t>numbers</a:t>
            </a:r>
            <a:r>
              <a:rPr lang="tr-TR" sz="1400" dirty="0"/>
              <a:t> it </a:t>
            </a:r>
            <a:r>
              <a:rPr lang="tr-TR" sz="1400" dirty="0" err="1"/>
              <a:t>will</a:t>
            </a:r>
            <a:r>
              <a:rPr lang="tr-TR" sz="1400" dirty="0"/>
              <a:t> </a:t>
            </a:r>
            <a:r>
              <a:rPr lang="tr-TR" sz="1400" dirty="0" err="1"/>
              <a:t>usually</a:t>
            </a:r>
            <a:r>
              <a:rPr lang="tr-TR" sz="1400" dirty="0"/>
              <a:t> </a:t>
            </a:r>
            <a:r>
              <a:rPr lang="tr-TR" sz="1400" dirty="0" err="1"/>
              <a:t>take</a:t>
            </a:r>
            <a:r>
              <a:rPr lang="tr-TR" sz="1400" dirty="0"/>
              <a:t> 300 </a:t>
            </a:r>
            <a:r>
              <a:rPr lang="tr-TR" sz="1400" dirty="0" err="1"/>
              <a:t>milliseconds</a:t>
            </a:r>
            <a:r>
              <a:rPr lang="tr-TR" sz="1400" dirty="0"/>
              <a:t>. )</a:t>
            </a:r>
            <a:br>
              <a:rPr lang="tr-TR" sz="1400" dirty="0"/>
            </a:br>
            <a:endParaRPr lang="tr-TR" sz="1400" dirty="0"/>
          </a:p>
          <a:p>
            <a:r>
              <a:rPr lang="tr-TR" dirty="0" err="1"/>
              <a:t>Erlang</a:t>
            </a:r>
            <a:r>
              <a:rPr lang="tr-TR" dirty="0"/>
              <a:t> </a:t>
            </a:r>
            <a:r>
              <a:rPr lang="tr-TR" dirty="0" err="1"/>
              <a:t>was</a:t>
            </a:r>
            <a:r>
              <a:rPr lang="tr-TR" dirty="0"/>
              <a:t> </a:t>
            </a:r>
            <a:r>
              <a:rPr lang="tr-TR" dirty="0" err="1"/>
              <a:t>reported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been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in </a:t>
            </a:r>
            <a:r>
              <a:rPr lang="tr-TR" dirty="0" err="1"/>
              <a:t>production</a:t>
            </a:r>
            <a:r>
              <a:rPr lang="tr-TR" dirty="0"/>
              <a:t> </a:t>
            </a:r>
            <a:r>
              <a:rPr lang="tr-TR" dirty="0" err="1"/>
              <a:t>systems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over</a:t>
            </a:r>
            <a:r>
              <a:rPr lang="tr-TR" dirty="0"/>
              <a:t> 20 </a:t>
            </a:r>
            <a:r>
              <a:rPr lang="tr-TR" dirty="0" err="1"/>
              <a:t>years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an </a:t>
            </a:r>
            <a:r>
              <a:rPr lang="tr-TR" dirty="0" err="1"/>
              <a:t>uptime</a:t>
            </a:r>
            <a:r>
              <a:rPr lang="tr-TR" dirty="0"/>
              <a:t> </a:t>
            </a:r>
            <a:r>
              <a:rPr lang="tr-TR" dirty="0" err="1"/>
              <a:t>percentage</a:t>
            </a:r>
            <a:r>
              <a:rPr lang="tr-TR" dirty="0"/>
              <a:t> of 99.9999999%.</a:t>
            </a:r>
            <a:br>
              <a:rPr lang="tr-TR" dirty="0"/>
            </a:br>
            <a:br>
              <a:rPr lang="tr-TR" dirty="0"/>
            </a:b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metrics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not </a:t>
            </a:r>
            <a:r>
              <a:rPr lang="tr-TR" dirty="0" err="1"/>
              <a:t>absolute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depends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environment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5181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846F9A-D783-4E4F-85ED-F7846F8F695B}"/>
              </a:ext>
            </a:extLst>
          </p:cNvPr>
          <p:cNvSpPr/>
          <p:nvPr/>
        </p:nvSpPr>
        <p:spPr>
          <a:xfrm>
            <a:off x="2237801" y="2936327"/>
            <a:ext cx="75216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Distributed Programming</a:t>
            </a:r>
          </a:p>
        </p:txBody>
      </p:sp>
    </p:spTree>
    <p:extLst>
      <p:ext uri="{BB962C8B-B14F-4D97-AF65-F5344CB8AC3E}">
        <p14:creationId xmlns:p14="http://schemas.microsoft.com/office/powerpoint/2010/main" val="2470256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what</a:t>
            </a:r>
            <a:r>
              <a:rPr lang="tr-TR" dirty="0"/>
              <a:t> is </a:t>
            </a:r>
            <a:r>
              <a:rPr lang="tr-TR" dirty="0" err="1"/>
              <a:t>ds</a:t>
            </a:r>
            <a:r>
              <a:rPr lang="tr-TR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B559EF-7977-0B47-8A0A-5CF20784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3360" y="986769"/>
            <a:ext cx="8106936" cy="5120640"/>
          </a:xfrm>
        </p:spPr>
        <p:txBody>
          <a:bodyPr>
            <a:normAutofit/>
          </a:bodyPr>
          <a:lstStyle/>
          <a:p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A </a:t>
            </a:r>
            <a:r>
              <a:rPr lang="tr-TR" sz="2400" b="1" i="1" dirty="0" err="1">
                <a:solidFill>
                  <a:schemeClr val="bg1">
                    <a:lumMod val="50000"/>
                  </a:schemeClr>
                </a:solidFill>
              </a:rPr>
              <a:t>distributed</a:t>
            </a:r>
            <a:r>
              <a:rPr lang="tr-TR" sz="2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b="1" i="1" dirty="0" err="1">
                <a:solidFill>
                  <a:schemeClr val="bg1">
                    <a:lumMod val="50000"/>
                  </a:schemeClr>
                </a:solidFill>
              </a:rPr>
              <a:t>system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 is a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system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whose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components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are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located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on </a:t>
            </a:r>
            <a:r>
              <a:rPr lang="tr-TR" sz="2400" b="1" dirty="0" err="1">
                <a:solidFill>
                  <a:schemeClr val="bg1">
                    <a:lumMod val="50000"/>
                  </a:schemeClr>
                </a:solidFill>
              </a:rPr>
              <a:t>different</a:t>
            </a:r>
            <a:r>
              <a:rPr lang="tr-TR" sz="2400" b="1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tr-TR" sz="2400" b="1" dirty="0" err="1">
                <a:solidFill>
                  <a:schemeClr val="bg1">
                    <a:lumMod val="50000"/>
                  </a:schemeClr>
                </a:solidFill>
              </a:rPr>
              <a:t>networked</a:t>
            </a:r>
            <a:r>
              <a:rPr lang="tr-TR" sz="2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b="1" dirty="0" err="1">
                <a:solidFill>
                  <a:schemeClr val="bg1">
                    <a:lumMod val="50000"/>
                  </a:schemeClr>
                </a:solidFill>
              </a:rPr>
              <a:t>computers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tr-TR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System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communicate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coordinate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their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actions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by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 passing messages 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one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another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tr-TR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There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are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many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different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types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of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implementations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message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passing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mechanism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including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pure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HTTP, RPC-like 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connectors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 message queues.</a:t>
            </a:r>
            <a:endParaRPr lang="tr-TR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435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what</a:t>
            </a:r>
            <a:r>
              <a:rPr lang="tr-TR" dirty="0"/>
              <a:t> is </a:t>
            </a:r>
            <a:r>
              <a:rPr lang="tr-TR" dirty="0" err="1"/>
              <a:t>ds</a:t>
            </a:r>
            <a:r>
              <a:rPr lang="tr-TR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0C4852-A48A-DC46-A671-DF4B5A248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675" y="2192526"/>
            <a:ext cx="6634695" cy="289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98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>
            <a:normAutofit/>
          </a:bodyPr>
          <a:lstStyle/>
          <a:p>
            <a:r>
              <a:rPr lang="tr-TR" sz="3200" dirty="0"/>
              <a:t>&gt; </a:t>
            </a:r>
            <a:r>
              <a:rPr lang="tr-TR" sz="3200" dirty="0" err="1"/>
              <a:t>distributed</a:t>
            </a:r>
            <a:r>
              <a:rPr lang="tr-TR" sz="3200" dirty="0"/>
              <a:t> </a:t>
            </a:r>
            <a:r>
              <a:rPr lang="tr-TR" sz="3200" dirty="0" err="1"/>
              <a:t>erlang</a:t>
            </a:r>
            <a:endParaRPr lang="tr-TR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B559EF-7977-0B47-8A0A-5CF20784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1777" y="986769"/>
            <a:ext cx="8106936" cy="5120640"/>
          </a:xfrm>
        </p:spPr>
        <p:txBody>
          <a:bodyPr>
            <a:normAutofit/>
          </a:bodyPr>
          <a:lstStyle/>
          <a:p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A </a:t>
            </a:r>
            <a:r>
              <a:rPr lang="tr-TR" sz="2400" b="1" dirty="0" err="1">
                <a:solidFill>
                  <a:schemeClr val="bg1">
                    <a:lumMod val="50000"/>
                  </a:schemeClr>
                </a:solidFill>
              </a:rPr>
              <a:t>distributed</a:t>
            </a:r>
            <a:r>
              <a:rPr lang="tr-TR" sz="2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b="1" dirty="0" err="1">
                <a:solidFill>
                  <a:schemeClr val="bg1">
                    <a:lumMod val="50000"/>
                  </a:schemeClr>
                </a:solidFill>
              </a:rPr>
              <a:t>Erlang</a:t>
            </a:r>
            <a:r>
              <a:rPr lang="tr-TR" sz="2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b="1" dirty="0" err="1">
                <a:solidFill>
                  <a:schemeClr val="bg1">
                    <a:lumMod val="50000"/>
                  </a:schemeClr>
                </a:solidFill>
              </a:rPr>
              <a:t>system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consists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of a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number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of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Erlang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runtime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systems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communicating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with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each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other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tr-TR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Each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such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runtime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system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is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called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a </a:t>
            </a:r>
            <a:r>
              <a:rPr lang="tr-TR" sz="2400" b="1" dirty="0" err="1">
                <a:solidFill>
                  <a:schemeClr val="bg1">
                    <a:lumMod val="50000"/>
                  </a:schemeClr>
                </a:solidFill>
              </a:rPr>
              <a:t>node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tr-TR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Message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passing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between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processes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at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different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nodes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, as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well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as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links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monitors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are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transparent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when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pids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are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used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tr-TR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distribution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mechanism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is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implemented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using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TCP/IP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sockets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tr-TR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858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846F9A-D783-4E4F-85ED-F7846F8F695B}"/>
              </a:ext>
            </a:extLst>
          </p:cNvPr>
          <p:cNvSpPr/>
          <p:nvPr/>
        </p:nvSpPr>
        <p:spPr>
          <a:xfrm>
            <a:off x="2419608" y="895660"/>
            <a:ext cx="29065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Episode 1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66CC6E5-5883-E848-805F-2CFD70B11BD6}"/>
              </a:ext>
            </a:extLst>
          </p:cNvPr>
          <p:cNvSpPr txBox="1">
            <a:spLocks/>
          </p:cNvSpPr>
          <p:nvPr/>
        </p:nvSpPr>
        <p:spPr>
          <a:xfrm>
            <a:off x="2419608" y="2191101"/>
            <a:ext cx="7315200" cy="3261845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8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Erlang</a:t>
            </a:r>
            <a:r>
              <a:rPr lang="tr-TR" sz="2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tr-TR" sz="2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 Programming</a:t>
            </a:r>
          </a:p>
          <a:p>
            <a:r>
              <a:rPr lang="tr-TR" sz="28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Erlang</a:t>
            </a:r>
            <a:r>
              <a:rPr lang="tr-TR" sz="2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/OTP</a:t>
            </a:r>
          </a:p>
          <a:p>
            <a:r>
              <a:rPr lang="tr-TR" sz="28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Erlang</a:t>
            </a:r>
            <a:r>
              <a:rPr lang="tr-TR" sz="2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Philosophy</a:t>
            </a:r>
            <a:r>
              <a:rPr lang="tr-TR" sz="2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tr-TR" sz="28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</a:t>
            </a:r>
            <a:r>
              <a:rPr lang="tr-TR" sz="2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tr-TR" sz="28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tr-TR" sz="2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Erlang</a:t>
            </a:r>
            <a:r>
              <a:rPr lang="tr-TR" sz="28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49924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sz="3200" dirty="0"/>
              <a:t>&gt;</a:t>
            </a:r>
            <a:r>
              <a:rPr lang="tr-TR" dirty="0"/>
              <a:t> </a:t>
            </a:r>
            <a:r>
              <a:rPr lang="tr-TR" sz="3200" dirty="0" err="1"/>
              <a:t>distributed</a:t>
            </a:r>
            <a:r>
              <a:rPr lang="tr-TR" sz="3200" dirty="0"/>
              <a:t> </a:t>
            </a:r>
            <a:r>
              <a:rPr lang="tr-TR" sz="3200" dirty="0" err="1"/>
              <a:t>erlang</a:t>
            </a:r>
            <a:endParaRPr lang="tr-TR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B559EF-7977-0B47-8A0A-5CF20784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1777" y="986769"/>
            <a:ext cx="7738945" cy="5120640"/>
          </a:xfrm>
        </p:spPr>
        <p:txBody>
          <a:bodyPr>
            <a:normAutofit/>
          </a:bodyPr>
          <a:lstStyle/>
          <a:p>
            <a:r>
              <a:rPr lang="tr-TR" sz="2400" dirty="0" err="1"/>
              <a:t>Erlang</a:t>
            </a:r>
            <a:r>
              <a:rPr lang="tr-TR" sz="2400" dirty="0"/>
              <a:t> </a:t>
            </a:r>
            <a:r>
              <a:rPr lang="tr-TR" sz="2400" dirty="0" err="1"/>
              <a:t>Processes</a:t>
            </a:r>
            <a:r>
              <a:rPr lang="tr-TR" sz="2400" dirty="0"/>
              <a:t> </a:t>
            </a:r>
            <a:r>
              <a:rPr lang="tr-TR" sz="2400" dirty="0" err="1"/>
              <a:t>communicate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</a:t>
            </a:r>
            <a:r>
              <a:rPr lang="tr-TR" sz="2400" dirty="0" err="1"/>
              <a:t>sending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receiving</a:t>
            </a:r>
            <a:r>
              <a:rPr lang="tr-TR" sz="2400" dirty="0"/>
              <a:t> </a:t>
            </a:r>
            <a:r>
              <a:rPr lang="tr-TR" sz="2400" dirty="0" err="1"/>
              <a:t>message</a:t>
            </a:r>
            <a:r>
              <a:rPr lang="tr-TR" sz="2400" dirty="0"/>
              <a:t> </a:t>
            </a:r>
            <a:r>
              <a:rPr lang="tr-TR" sz="2400" dirty="0" err="1"/>
              <a:t>via</a:t>
            </a:r>
            <a:r>
              <a:rPr lang="tr-TR" sz="2400" dirty="0"/>
              <a:t> </a:t>
            </a:r>
            <a:r>
              <a:rPr lang="tr-TR" sz="2400" dirty="0" err="1"/>
              <a:t>ports</a:t>
            </a:r>
            <a:r>
              <a:rPr lang="tr-TR" sz="2400" dirty="0"/>
              <a:t>, </a:t>
            </a:r>
            <a:r>
              <a:rPr lang="tr-TR" sz="2400" dirty="0" err="1"/>
              <a:t>which</a:t>
            </a:r>
            <a:r>
              <a:rPr lang="tr-TR" sz="2400" dirty="0"/>
              <a:t> </a:t>
            </a:r>
            <a:r>
              <a:rPr lang="tr-TR" sz="2400" dirty="0" err="1"/>
              <a:t>themselves</a:t>
            </a:r>
            <a:r>
              <a:rPr lang="tr-TR" sz="2400" dirty="0"/>
              <a:t> </a:t>
            </a:r>
            <a:r>
              <a:rPr lang="tr-TR" sz="2400" dirty="0" err="1"/>
              <a:t>behave</a:t>
            </a:r>
            <a:r>
              <a:rPr lang="tr-TR" sz="2400" dirty="0"/>
              <a:t> </a:t>
            </a:r>
            <a:r>
              <a:rPr lang="tr-TR" sz="2400" dirty="0" err="1"/>
              <a:t>like</a:t>
            </a:r>
            <a:r>
              <a:rPr lang="tr-TR" sz="2400" dirty="0"/>
              <a:t> </a:t>
            </a:r>
            <a:r>
              <a:rPr lang="tr-TR" sz="2400" dirty="0" err="1"/>
              <a:t>processes</a:t>
            </a:r>
            <a:r>
              <a:rPr lang="tr-TR" sz="2400" dirty="0"/>
              <a:t>.</a:t>
            </a:r>
            <a:br>
              <a:rPr lang="tr-TR" sz="2400" dirty="0"/>
            </a:br>
            <a:endParaRPr lang="tr-TR" sz="2400" dirty="0"/>
          </a:p>
          <a:p>
            <a:r>
              <a:rPr lang="tr-TR" sz="2400" dirty="0"/>
              <a:t>A </a:t>
            </a:r>
            <a:r>
              <a:rPr lang="tr-TR" sz="2400" dirty="0" err="1"/>
              <a:t>built</a:t>
            </a:r>
            <a:r>
              <a:rPr lang="tr-TR" sz="2400" dirty="0"/>
              <a:t>-in </a:t>
            </a:r>
            <a:r>
              <a:rPr lang="tr-TR" sz="2400" dirty="0" err="1"/>
              <a:t>distribution</a:t>
            </a:r>
            <a:r>
              <a:rPr lang="tr-TR" sz="2400" dirty="0"/>
              <a:t> </a:t>
            </a:r>
            <a:r>
              <a:rPr lang="tr-TR" sz="2400" dirty="0" err="1"/>
              <a:t>mechanism</a:t>
            </a:r>
            <a:r>
              <a:rPr lang="tr-TR" sz="2400" dirty="0"/>
              <a:t> </a:t>
            </a:r>
            <a:r>
              <a:rPr lang="tr-TR" sz="2400" dirty="0" err="1"/>
              <a:t>enables</a:t>
            </a:r>
            <a:r>
              <a:rPr lang="tr-TR" sz="2400" dirty="0"/>
              <a:t> </a:t>
            </a:r>
            <a:r>
              <a:rPr lang="tr-TR" sz="2400" dirty="0" err="1"/>
              <a:t>designers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create</a:t>
            </a:r>
            <a:r>
              <a:rPr lang="tr-TR" sz="2400" dirty="0"/>
              <a:t> a </a:t>
            </a:r>
            <a:r>
              <a:rPr lang="tr-TR" sz="2400" dirty="0" err="1"/>
              <a:t>system</a:t>
            </a:r>
            <a:r>
              <a:rPr lang="tr-TR" sz="2400" dirty="0"/>
              <a:t> </a:t>
            </a:r>
            <a:r>
              <a:rPr lang="tr-TR" sz="2400" dirty="0" err="1"/>
              <a:t>whose</a:t>
            </a:r>
            <a:r>
              <a:rPr lang="tr-TR" sz="2400" dirty="0"/>
              <a:t> </a:t>
            </a:r>
            <a:r>
              <a:rPr lang="tr-TR" sz="2400" dirty="0" err="1"/>
              <a:t>processes</a:t>
            </a:r>
            <a:r>
              <a:rPr lang="tr-TR" sz="2400" dirty="0"/>
              <a:t> </a:t>
            </a:r>
            <a:r>
              <a:rPr lang="tr-TR" sz="2400" dirty="0" err="1"/>
              <a:t>may</a:t>
            </a:r>
            <a:r>
              <a:rPr lang="tr-TR" sz="2400" dirty="0"/>
              <a:t> </a:t>
            </a:r>
            <a:r>
              <a:rPr lang="tr-TR" sz="2400" dirty="0" err="1"/>
              <a:t>run</a:t>
            </a:r>
            <a:r>
              <a:rPr lang="tr-TR" sz="2400" dirty="0"/>
              <a:t> on </a:t>
            </a:r>
            <a:r>
              <a:rPr lang="tr-TR" sz="2400" dirty="0" err="1"/>
              <a:t>different</a:t>
            </a:r>
            <a:r>
              <a:rPr lang="tr-TR" sz="2400" dirty="0"/>
              <a:t> </a:t>
            </a:r>
            <a:r>
              <a:rPr lang="tr-TR" sz="2400" dirty="0" err="1"/>
              <a:t>computers</a:t>
            </a:r>
            <a:r>
              <a:rPr lang="tr-TR" sz="2400" dirty="0"/>
              <a:t>.</a:t>
            </a:r>
            <a:br>
              <a:rPr lang="tr-TR" sz="2400" dirty="0"/>
            </a:br>
            <a:endParaRPr lang="tr-TR" sz="2400" dirty="0"/>
          </a:p>
          <a:p>
            <a:r>
              <a:rPr lang="tr-TR" sz="2400" dirty="0" err="1"/>
              <a:t>Erlang</a:t>
            </a:r>
            <a:r>
              <a:rPr lang="tr-TR" sz="2400" dirty="0"/>
              <a:t> </a:t>
            </a:r>
            <a:r>
              <a:rPr lang="tr-TR" sz="2400" dirty="0" err="1"/>
              <a:t>handles</a:t>
            </a:r>
            <a:r>
              <a:rPr lang="tr-TR" sz="2400" dirty="0"/>
              <a:t> </a:t>
            </a:r>
            <a:r>
              <a:rPr lang="tr-TR" sz="2400" dirty="0" err="1"/>
              <a:t>fault</a:t>
            </a:r>
            <a:r>
              <a:rPr lang="tr-TR" sz="2400" dirty="0"/>
              <a:t> </a:t>
            </a:r>
            <a:r>
              <a:rPr lang="tr-TR" sz="2400" dirty="0" err="1"/>
              <a:t>detection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recovery</a:t>
            </a:r>
            <a:r>
              <a:rPr lang="tr-TR" sz="2400" dirty="0"/>
              <a:t> in </a:t>
            </a:r>
            <a:r>
              <a:rPr lang="tr-TR" sz="2400" dirty="0" err="1"/>
              <a:t>distributed</a:t>
            </a:r>
            <a:r>
              <a:rPr lang="tr-TR" sz="2400" dirty="0"/>
              <a:t> </a:t>
            </a:r>
            <a:r>
              <a:rPr lang="tr-TR" sz="2400" dirty="0" err="1"/>
              <a:t>systems</a:t>
            </a:r>
            <a:r>
              <a:rPr lang="tr-TR" sz="2400" dirty="0"/>
              <a:t>.</a:t>
            </a:r>
          </a:p>
          <a:p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375122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sz="3200" dirty="0"/>
              <a:t>&gt;</a:t>
            </a:r>
            <a:r>
              <a:rPr lang="tr-TR" dirty="0"/>
              <a:t> </a:t>
            </a:r>
            <a:r>
              <a:rPr lang="tr-TR" sz="3200" dirty="0" err="1"/>
              <a:t>distributed</a:t>
            </a:r>
            <a:r>
              <a:rPr lang="tr-TR" sz="3200" dirty="0"/>
              <a:t> </a:t>
            </a:r>
            <a:r>
              <a:rPr lang="tr-TR" sz="3200" dirty="0" err="1"/>
              <a:t>erlang</a:t>
            </a:r>
            <a:endParaRPr lang="tr-TR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413C2-B776-2943-92A2-36D34D625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777" y="1059367"/>
            <a:ext cx="7916677" cy="45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35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846F9A-D783-4E4F-85ED-F7846F8F695B}"/>
              </a:ext>
            </a:extLst>
          </p:cNvPr>
          <p:cNvSpPr/>
          <p:nvPr/>
        </p:nvSpPr>
        <p:spPr>
          <a:xfrm>
            <a:off x="4253219" y="2936327"/>
            <a:ext cx="34907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Erlang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/OTP</a:t>
            </a:r>
          </a:p>
        </p:txBody>
      </p:sp>
    </p:spTree>
    <p:extLst>
      <p:ext uri="{BB962C8B-B14F-4D97-AF65-F5344CB8AC3E}">
        <p14:creationId xmlns:p14="http://schemas.microsoft.com/office/powerpoint/2010/main" val="1184560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what</a:t>
            </a:r>
            <a:r>
              <a:rPr lang="tr-TR" dirty="0"/>
              <a:t> is OTP?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B559EF-7977-0B47-8A0A-5CF20784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6435" y="864108"/>
            <a:ext cx="5419183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800" dirty="0"/>
              <a:t>'s </a:t>
            </a:r>
            <a:r>
              <a:rPr lang="tr-TR" sz="2800" dirty="0" err="1"/>
              <a:t>runtime</a:t>
            </a:r>
            <a:r>
              <a:rPr lang="tr-TR" sz="2800" dirty="0"/>
              <a:t> </a:t>
            </a:r>
            <a:r>
              <a:rPr lang="tr-TR" sz="2800" dirty="0" err="1"/>
              <a:t>system</a:t>
            </a:r>
            <a:r>
              <a:rPr lang="tr-TR" sz="2800" dirty="0"/>
              <a:t> has </a:t>
            </a:r>
            <a:r>
              <a:rPr lang="tr-TR" sz="2800" dirty="0" err="1"/>
              <a:t>built</a:t>
            </a:r>
            <a:r>
              <a:rPr lang="tr-TR" sz="2800" dirty="0"/>
              <a:t>-in </a:t>
            </a:r>
            <a:r>
              <a:rPr lang="tr-TR" sz="2800" dirty="0" err="1"/>
              <a:t>support</a:t>
            </a:r>
            <a:r>
              <a:rPr lang="tr-TR" sz="2800" dirty="0"/>
              <a:t> </a:t>
            </a:r>
            <a:r>
              <a:rPr lang="tr-TR" sz="2800" dirty="0" err="1"/>
              <a:t>for</a:t>
            </a:r>
            <a:r>
              <a:rPr lang="tr-TR" sz="2800" dirty="0"/>
              <a:t> </a:t>
            </a:r>
            <a:r>
              <a:rPr lang="tr-TR" sz="2800" dirty="0" err="1"/>
              <a:t>concurrency</a:t>
            </a:r>
            <a:r>
              <a:rPr lang="tr-TR" sz="2800" dirty="0"/>
              <a:t>, </a:t>
            </a:r>
            <a:r>
              <a:rPr lang="tr-TR" sz="2800" dirty="0" err="1"/>
              <a:t>distribution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fault</a:t>
            </a:r>
            <a:r>
              <a:rPr lang="tr-TR" sz="2800" dirty="0"/>
              <a:t> </a:t>
            </a:r>
            <a:r>
              <a:rPr lang="tr-TR" sz="2800" dirty="0" err="1"/>
              <a:t>tolerance</a:t>
            </a:r>
            <a:r>
              <a:rPr lang="tr-TR" sz="28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1516D-9B65-324E-9329-E019CC033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811966"/>
            <a:ext cx="17399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93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what</a:t>
            </a:r>
            <a:r>
              <a:rPr lang="tr-TR" dirty="0"/>
              <a:t> is OTP?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3239483-B84A-354B-B3AF-4510BC441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/>
          </a:bodyPr>
          <a:lstStyle/>
          <a:p>
            <a:r>
              <a:rPr lang="tr-TR" dirty="0"/>
              <a:t>OTP (Open </a:t>
            </a:r>
            <a:r>
              <a:rPr lang="tr-TR" dirty="0" err="1"/>
              <a:t>Telecom</a:t>
            </a:r>
            <a:r>
              <a:rPr lang="tr-TR" dirty="0"/>
              <a:t> Platform) is </a:t>
            </a:r>
            <a:r>
              <a:rPr lang="tr-TR" dirty="0" err="1"/>
              <a:t>aimed</a:t>
            </a:r>
            <a:r>
              <a:rPr lang="tr-TR" dirty="0"/>
              <a:t> at </a:t>
            </a:r>
            <a:r>
              <a:rPr lang="tr-TR" dirty="0" err="1"/>
              <a:t>providing</a:t>
            </a:r>
            <a:r>
              <a:rPr lang="tr-TR" dirty="0"/>
              <a:t> </a:t>
            </a:r>
            <a:r>
              <a:rPr lang="tr-TR" u="sng" dirty="0"/>
              <a:t>time-</a:t>
            </a:r>
            <a:r>
              <a:rPr lang="tr-TR" u="sng" dirty="0" err="1"/>
              <a:t>saving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flexible</a:t>
            </a:r>
            <a:r>
              <a:rPr lang="tr-TR" dirty="0"/>
              <a:t> </a:t>
            </a:r>
            <a:r>
              <a:rPr lang="tr-TR" dirty="0" err="1"/>
              <a:t>development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robust</a:t>
            </a:r>
            <a:r>
              <a:rPr lang="tr-TR" dirty="0"/>
              <a:t>, </a:t>
            </a:r>
            <a:r>
              <a:rPr lang="tr-TR" dirty="0" err="1"/>
              <a:t>adaptable</a:t>
            </a:r>
            <a:r>
              <a:rPr lang="tr-TR" dirty="0"/>
              <a:t> </a:t>
            </a:r>
            <a:r>
              <a:rPr lang="tr-TR" dirty="0" err="1"/>
              <a:t>telecom</a:t>
            </a:r>
            <a:r>
              <a:rPr lang="tr-TR" dirty="0"/>
              <a:t> </a:t>
            </a:r>
            <a:r>
              <a:rPr lang="tr-TR" dirty="0" err="1"/>
              <a:t>systems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consists</a:t>
            </a:r>
            <a:r>
              <a:rPr lang="tr-TR" dirty="0"/>
              <a:t> of an </a:t>
            </a:r>
            <a:r>
              <a:rPr lang="tr-TR" u="sng" dirty="0" err="1"/>
              <a:t>Erlang</a:t>
            </a:r>
            <a:r>
              <a:rPr lang="tr-TR" u="sng" dirty="0"/>
              <a:t> </a:t>
            </a:r>
            <a:r>
              <a:rPr lang="tr-TR" u="sng" dirty="0" err="1"/>
              <a:t>runtime</a:t>
            </a:r>
            <a:r>
              <a:rPr lang="tr-TR" u="sng" dirty="0"/>
              <a:t> </a:t>
            </a:r>
            <a:r>
              <a:rPr lang="tr-TR" u="sng" dirty="0" err="1"/>
              <a:t>system</a:t>
            </a:r>
            <a:r>
              <a:rPr lang="tr-TR" dirty="0"/>
              <a:t>, a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ready-to-use</a:t>
            </a:r>
            <a:r>
              <a:rPr lang="tr-TR" dirty="0"/>
              <a:t> </a:t>
            </a:r>
            <a:r>
              <a:rPr lang="tr-TR" u="sng" dirty="0" err="1"/>
              <a:t>components</a:t>
            </a:r>
            <a:r>
              <a:rPr lang="tr-TR" u="sng" dirty="0"/>
              <a:t> </a:t>
            </a:r>
            <a:r>
              <a:rPr lang="tr-TR" u="sng" dirty="0" err="1"/>
              <a:t>mainly</a:t>
            </a:r>
            <a:r>
              <a:rPr lang="tr-TR" u="sng" dirty="0"/>
              <a:t> </a:t>
            </a:r>
            <a:r>
              <a:rPr lang="tr-TR" u="sng" dirty="0" err="1"/>
              <a:t>written</a:t>
            </a:r>
            <a:r>
              <a:rPr lang="tr-TR" u="sng" dirty="0"/>
              <a:t> in </a:t>
            </a:r>
            <a:r>
              <a:rPr lang="tr-TR" u="sng" dirty="0" err="1"/>
              <a:t>Erlang</a:t>
            </a:r>
            <a:r>
              <a:rPr lang="tr-TR" dirty="0"/>
              <a:t>, </a:t>
            </a:r>
            <a:r>
              <a:rPr lang="tr-TR" dirty="0" err="1"/>
              <a:t>and</a:t>
            </a:r>
            <a:r>
              <a:rPr lang="tr-TR" dirty="0"/>
              <a:t> a set of </a:t>
            </a:r>
            <a:r>
              <a:rPr lang="tr-TR" u="sng" dirty="0" err="1"/>
              <a:t>design</a:t>
            </a:r>
            <a:r>
              <a:rPr lang="tr-TR" u="sng" dirty="0"/>
              <a:t> </a:t>
            </a:r>
            <a:r>
              <a:rPr lang="tr-TR" u="sng" dirty="0" err="1"/>
              <a:t>principles</a:t>
            </a:r>
            <a:r>
              <a:rPr lang="tr-TR" u="sng" dirty="0"/>
              <a:t> </a:t>
            </a:r>
            <a:r>
              <a:rPr lang="tr-TR" u="sng" dirty="0" err="1"/>
              <a:t>for</a:t>
            </a:r>
            <a:r>
              <a:rPr lang="tr-TR" u="sng" dirty="0"/>
              <a:t> </a:t>
            </a:r>
            <a:r>
              <a:rPr lang="tr-TR" u="sng" dirty="0" err="1"/>
              <a:t>Erlang</a:t>
            </a:r>
            <a:r>
              <a:rPr lang="tr-TR" u="sng" dirty="0"/>
              <a:t> </a:t>
            </a:r>
            <a:r>
              <a:rPr lang="tr-TR" u="sng" dirty="0" err="1"/>
              <a:t>programs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Erlang</a:t>
            </a:r>
            <a:r>
              <a:rPr lang="tr-TR" dirty="0"/>
              <a:t> </a:t>
            </a:r>
            <a:r>
              <a:rPr lang="tr-TR" dirty="0" err="1"/>
              <a:t>runtime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 (ERTS) is </a:t>
            </a:r>
            <a:r>
              <a:rPr lang="tr-TR" dirty="0" err="1"/>
              <a:t>made</a:t>
            </a:r>
            <a:r>
              <a:rPr lang="tr-TR" dirty="0"/>
              <a:t> </a:t>
            </a:r>
            <a:r>
              <a:rPr lang="tr-TR" dirty="0" err="1"/>
              <a:t>up</a:t>
            </a:r>
            <a:r>
              <a:rPr lang="tr-TR" dirty="0"/>
              <a:t> of an </a:t>
            </a:r>
            <a:r>
              <a:rPr lang="tr-TR" dirty="0" err="1"/>
              <a:t>emulator</a:t>
            </a:r>
            <a:r>
              <a:rPr lang="tr-TR" dirty="0"/>
              <a:t> </a:t>
            </a:r>
            <a:r>
              <a:rPr lang="tr-TR" dirty="0" err="1"/>
              <a:t>running</a:t>
            </a:r>
            <a:r>
              <a:rPr lang="tr-TR" dirty="0"/>
              <a:t> on top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host</a:t>
            </a:r>
            <a:r>
              <a:rPr lang="tr-TR" dirty="0"/>
              <a:t> </a:t>
            </a:r>
            <a:r>
              <a:rPr lang="tr-TR" dirty="0" err="1"/>
              <a:t>operating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.</a:t>
            </a:r>
            <a:endParaRPr lang="tr-T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98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what</a:t>
            </a:r>
            <a:r>
              <a:rPr lang="tr-TR" dirty="0"/>
              <a:t> is OTP?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3239483-B84A-354B-B3AF-4510BC441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Erlang</a:t>
            </a:r>
            <a:r>
              <a:rPr lang="tr-TR" dirty="0"/>
              <a:t> </a:t>
            </a:r>
            <a:r>
              <a:rPr lang="tr-TR" dirty="0" err="1"/>
              <a:t>runtime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 is a </a:t>
            </a:r>
            <a:r>
              <a:rPr lang="tr-TR" dirty="0" err="1"/>
              <a:t>kernel</a:t>
            </a:r>
            <a:r>
              <a:rPr lang="tr-TR" dirty="0"/>
              <a:t> </a:t>
            </a:r>
            <a:r>
              <a:rPr lang="tr-TR" dirty="0" err="1"/>
              <a:t>providing</a:t>
            </a:r>
            <a:r>
              <a:rPr lang="tr-TR" dirty="0"/>
              <a:t> </a:t>
            </a:r>
            <a:r>
              <a:rPr lang="tr-TR" dirty="0" err="1"/>
              <a:t>low-level</a:t>
            </a:r>
            <a:r>
              <a:rPr lang="tr-TR" dirty="0"/>
              <a:t> </a:t>
            </a:r>
            <a:r>
              <a:rPr lang="tr-TR" dirty="0" err="1"/>
              <a:t>services</a:t>
            </a:r>
            <a:r>
              <a:rPr lang="tr-TR" dirty="0"/>
              <a:t> </a:t>
            </a:r>
            <a:r>
              <a:rPr lang="tr-TR" dirty="0" err="1"/>
              <a:t>such</a:t>
            </a:r>
            <a:r>
              <a:rPr lang="tr-TR" dirty="0"/>
              <a:t> as </a:t>
            </a:r>
            <a:r>
              <a:rPr lang="tr-TR" u="sng" dirty="0" err="1"/>
              <a:t>distribution</a:t>
            </a:r>
            <a:r>
              <a:rPr lang="tr-TR" u="sng" dirty="0"/>
              <a:t> </a:t>
            </a:r>
            <a:r>
              <a:rPr lang="tr-TR" u="sng" dirty="0" err="1"/>
              <a:t>and</a:t>
            </a:r>
            <a:r>
              <a:rPr lang="tr-TR" u="sng" dirty="0"/>
              <a:t> I/O </a:t>
            </a:r>
            <a:r>
              <a:rPr lang="tr-TR" u="sng" dirty="0" err="1"/>
              <a:t>handling</a:t>
            </a:r>
            <a:r>
              <a:rPr lang="tr-TR" dirty="0"/>
              <a:t>, </a:t>
            </a:r>
            <a:r>
              <a:rPr lang="tr-TR" dirty="0" err="1"/>
              <a:t>and</a:t>
            </a:r>
            <a:r>
              <a:rPr lang="tr-TR" dirty="0"/>
              <a:t> a </a:t>
            </a:r>
            <a:r>
              <a:rPr lang="tr-TR" dirty="0" err="1"/>
              <a:t>standard</a:t>
            </a:r>
            <a:r>
              <a:rPr lang="tr-TR" dirty="0"/>
              <a:t> </a:t>
            </a:r>
            <a:r>
              <a:rPr lang="tr-TR" dirty="0" err="1"/>
              <a:t>library</a:t>
            </a:r>
            <a:r>
              <a:rPr lang="tr-TR" dirty="0"/>
              <a:t> </a:t>
            </a:r>
            <a:r>
              <a:rPr lang="tr-TR" dirty="0" err="1"/>
              <a:t>containing</a:t>
            </a:r>
            <a:r>
              <a:rPr lang="tr-TR" dirty="0"/>
              <a:t> a </a:t>
            </a:r>
            <a:r>
              <a:rPr lang="tr-TR" dirty="0" err="1"/>
              <a:t>large</a:t>
            </a:r>
            <a:r>
              <a:rPr lang="tr-TR" dirty="0"/>
              <a:t> </a:t>
            </a:r>
            <a:r>
              <a:rPr lang="tr-TR" dirty="0" err="1"/>
              <a:t>number</a:t>
            </a:r>
            <a:r>
              <a:rPr lang="tr-TR" dirty="0"/>
              <a:t> of re-</a:t>
            </a:r>
            <a:r>
              <a:rPr lang="tr-TR" dirty="0" err="1"/>
              <a:t>usable</a:t>
            </a:r>
            <a:r>
              <a:rPr lang="tr-TR" dirty="0"/>
              <a:t> </a:t>
            </a:r>
            <a:r>
              <a:rPr lang="tr-TR" dirty="0" err="1"/>
              <a:t>modules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standard</a:t>
            </a:r>
            <a:r>
              <a:rPr lang="tr-TR" dirty="0"/>
              <a:t> </a:t>
            </a:r>
            <a:r>
              <a:rPr lang="tr-TR" dirty="0" err="1"/>
              <a:t>library</a:t>
            </a:r>
            <a:r>
              <a:rPr lang="tr-TR" dirty="0"/>
              <a:t> </a:t>
            </a:r>
            <a:r>
              <a:rPr lang="tr-TR" dirty="0" err="1"/>
              <a:t>includes</a:t>
            </a:r>
            <a:r>
              <a:rPr lang="tr-TR" dirty="0"/>
              <a:t> </a:t>
            </a:r>
            <a:r>
              <a:rPr lang="tr-TR" dirty="0" err="1"/>
              <a:t>behavior</a:t>
            </a:r>
            <a:r>
              <a:rPr lang="tr-TR" dirty="0"/>
              <a:t> </a:t>
            </a:r>
            <a:r>
              <a:rPr lang="tr-TR" dirty="0" err="1"/>
              <a:t>modules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supervisors</a:t>
            </a:r>
            <a:r>
              <a:rPr lang="tr-TR" dirty="0"/>
              <a:t>, </a:t>
            </a:r>
            <a:r>
              <a:rPr lang="tr-TR" dirty="0" err="1"/>
              <a:t>servers</a:t>
            </a:r>
            <a:r>
              <a:rPr lang="tr-TR" dirty="0"/>
              <a:t>, </a:t>
            </a:r>
            <a:r>
              <a:rPr lang="tr-TR" dirty="0" err="1"/>
              <a:t>state</a:t>
            </a:r>
            <a:r>
              <a:rPr lang="tr-TR" dirty="0"/>
              <a:t> </a:t>
            </a:r>
            <a:r>
              <a:rPr lang="tr-TR" dirty="0" err="1"/>
              <a:t>machines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generic</a:t>
            </a:r>
            <a:r>
              <a:rPr lang="tr-TR" dirty="0"/>
              <a:t> </a:t>
            </a:r>
            <a:r>
              <a:rPr lang="tr-TR" dirty="0" err="1"/>
              <a:t>event</a:t>
            </a:r>
            <a:r>
              <a:rPr lang="tr-TR" dirty="0"/>
              <a:t> </a:t>
            </a:r>
            <a:r>
              <a:rPr lang="tr-TR" dirty="0" err="1"/>
              <a:t>handlers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/>
              <a:t>ERS </a:t>
            </a:r>
            <a:r>
              <a:rPr lang="tr-TR" dirty="0" err="1"/>
              <a:t>supervision</a:t>
            </a:r>
            <a:r>
              <a:rPr lang="tr-TR" dirty="0"/>
              <a:t> </a:t>
            </a:r>
            <a:r>
              <a:rPr lang="tr-TR" dirty="0" err="1"/>
              <a:t>tree</a:t>
            </a:r>
            <a:r>
              <a:rPr lang="tr-TR" dirty="0"/>
              <a:t> is a </a:t>
            </a:r>
            <a:r>
              <a:rPr lang="tr-TR" dirty="0" err="1"/>
              <a:t>hierarchical</a:t>
            </a:r>
            <a:r>
              <a:rPr lang="tr-TR" dirty="0"/>
              <a:t> </a:t>
            </a:r>
            <a:r>
              <a:rPr lang="tr-TR" dirty="0" err="1"/>
              <a:t>tree</a:t>
            </a:r>
            <a:r>
              <a:rPr lang="tr-TR" dirty="0"/>
              <a:t> of </a:t>
            </a:r>
            <a:r>
              <a:rPr lang="tr-TR" dirty="0" err="1"/>
              <a:t>processes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program </a:t>
            </a:r>
            <a:r>
              <a:rPr lang="tr-TR" dirty="0" err="1"/>
              <a:t>fault-tolerant</a:t>
            </a:r>
            <a:r>
              <a:rPr lang="tr-TR" dirty="0"/>
              <a:t> </a:t>
            </a:r>
            <a:r>
              <a:rPr lang="tr-TR" dirty="0" err="1"/>
              <a:t>systems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5223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erlang</a:t>
            </a:r>
            <a:r>
              <a:rPr lang="tr-TR" dirty="0"/>
              <a:t> VM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3239483-B84A-354B-B3AF-4510BC441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/>
          </a:bodyPr>
          <a:lstStyle/>
          <a:p>
            <a:r>
              <a:rPr lang="tr-TR" dirty="0" err="1"/>
              <a:t>Erlang</a:t>
            </a:r>
            <a:r>
              <a:rPr lang="tr-TR" dirty="0"/>
              <a:t> </a:t>
            </a:r>
            <a:r>
              <a:rPr lang="tr-TR" dirty="0" err="1"/>
              <a:t>run</a:t>
            </a:r>
            <a:r>
              <a:rPr lang="tr-TR" dirty="0"/>
              <a:t> </a:t>
            </a:r>
            <a:r>
              <a:rPr lang="tr-TR" dirty="0" err="1"/>
              <a:t>its</a:t>
            </a:r>
            <a:r>
              <a:rPr lang="tr-TR" dirty="0"/>
              <a:t> program in </a:t>
            </a:r>
            <a:r>
              <a:rPr lang="tr-TR" dirty="0" err="1"/>
              <a:t>its</a:t>
            </a:r>
            <a:r>
              <a:rPr lang="tr-TR" dirty="0"/>
              <a:t> </a:t>
            </a:r>
            <a:r>
              <a:rPr lang="tr-TR" dirty="0" err="1"/>
              <a:t>own</a:t>
            </a:r>
            <a:r>
              <a:rPr lang="tr-TR" dirty="0"/>
              <a:t> VM, </a:t>
            </a:r>
            <a:r>
              <a:rPr lang="tr-TR" dirty="0" err="1"/>
              <a:t>just</a:t>
            </a:r>
            <a:r>
              <a:rPr lang="tr-TR" dirty="0"/>
              <a:t> </a:t>
            </a:r>
            <a:r>
              <a:rPr lang="tr-TR" dirty="0" err="1"/>
              <a:t>like</a:t>
            </a:r>
            <a:r>
              <a:rPr lang="tr-TR" dirty="0"/>
              <a:t> Java, </a:t>
            </a:r>
            <a:r>
              <a:rPr lang="tr-TR" dirty="0" err="1"/>
              <a:t>which</a:t>
            </a:r>
            <a:r>
              <a:rPr lang="tr-TR" dirty="0"/>
              <a:t> is </a:t>
            </a:r>
            <a:r>
              <a:rPr lang="tr-TR" dirty="0" err="1"/>
              <a:t>independent</a:t>
            </a:r>
            <a:r>
              <a:rPr lang="tr-TR" dirty="0"/>
              <a:t> of platform.</a:t>
            </a:r>
            <a:br>
              <a:rPr lang="tr-TR" dirty="0"/>
            </a:br>
            <a:endParaRPr lang="tr-TR" dirty="0"/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Erlang</a:t>
            </a:r>
            <a:r>
              <a:rPr lang="tr-TR" dirty="0"/>
              <a:t> VM </a:t>
            </a:r>
            <a:r>
              <a:rPr lang="tr-TR" dirty="0" err="1"/>
              <a:t>runs</a:t>
            </a:r>
            <a:r>
              <a:rPr lang="tr-TR" dirty="0"/>
              <a:t> as </a:t>
            </a:r>
            <a:r>
              <a:rPr lang="tr-TR" dirty="0" err="1"/>
              <a:t>one</a:t>
            </a:r>
            <a:r>
              <a:rPr lang="tr-TR" dirty="0"/>
              <a:t> OS </a:t>
            </a:r>
            <a:r>
              <a:rPr lang="tr-TR" dirty="0" err="1"/>
              <a:t>process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you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running</a:t>
            </a:r>
            <a:r>
              <a:rPr lang="tr-TR" dirty="0"/>
              <a:t> an </a:t>
            </a:r>
            <a:r>
              <a:rPr lang="tr-TR" dirty="0" err="1"/>
              <a:t>Erlang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 of </a:t>
            </a:r>
            <a:r>
              <a:rPr lang="tr-TR" dirty="0" err="1"/>
              <a:t>over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million</a:t>
            </a:r>
            <a:r>
              <a:rPr lang="tr-TR" dirty="0"/>
              <a:t> </a:t>
            </a:r>
            <a:r>
              <a:rPr lang="tr-TR" dirty="0" err="1"/>
              <a:t>processes</a:t>
            </a:r>
            <a:r>
              <a:rPr lang="tr-TR" dirty="0"/>
              <a:t> it is </a:t>
            </a:r>
            <a:r>
              <a:rPr lang="tr-TR" dirty="0" err="1"/>
              <a:t>still</a:t>
            </a:r>
            <a:r>
              <a:rPr lang="tr-TR" dirty="0"/>
              <a:t> </a:t>
            </a:r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OS </a:t>
            </a:r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thread</a:t>
            </a:r>
            <a:r>
              <a:rPr lang="tr-TR" dirty="0"/>
              <a:t> </a:t>
            </a:r>
            <a:r>
              <a:rPr lang="tr-TR" dirty="0" err="1"/>
              <a:t>per</a:t>
            </a:r>
            <a:r>
              <a:rPr lang="tr-TR" dirty="0"/>
              <a:t> </a:t>
            </a:r>
            <a:r>
              <a:rPr lang="tr-TR" dirty="0" err="1"/>
              <a:t>core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6778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erlang</a:t>
            </a:r>
            <a:r>
              <a:rPr lang="tr-TR" dirty="0"/>
              <a:t> VM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3239483-B84A-354B-B3AF-4510BC441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/>
          </a:bodyPr>
          <a:lstStyle/>
          <a:p>
            <a:r>
              <a:rPr lang="tr-TR" dirty="0" err="1"/>
              <a:t>The</a:t>
            </a:r>
            <a:r>
              <a:rPr lang="tr-TR" dirty="0"/>
              <a:t> BEAM </a:t>
            </a:r>
            <a:r>
              <a:rPr lang="tr-TR" dirty="0" err="1"/>
              <a:t>emulator</a:t>
            </a:r>
            <a:r>
              <a:rPr lang="tr-TR" dirty="0"/>
              <a:t> </a:t>
            </a:r>
            <a:r>
              <a:rPr lang="tr-TR" dirty="0" err="1"/>
              <a:t>does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swap </a:t>
            </a:r>
            <a:r>
              <a:rPr lang="tr-TR" dirty="0" err="1"/>
              <a:t>automatically</a:t>
            </a:r>
            <a:r>
              <a:rPr lang="tr-TR" dirty="0"/>
              <a:t> </a:t>
            </a:r>
            <a:r>
              <a:rPr lang="tr-TR" dirty="0" err="1"/>
              <a:t>without</a:t>
            </a:r>
            <a:r>
              <a:rPr lang="tr-TR" dirty="0"/>
              <a:t> </a:t>
            </a:r>
            <a:r>
              <a:rPr lang="tr-TR" dirty="0" err="1"/>
              <a:t>apparently</a:t>
            </a:r>
            <a:r>
              <a:rPr lang="tr-TR" dirty="0"/>
              <a:t> </a:t>
            </a:r>
            <a:r>
              <a:rPr lang="tr-TR" dirty="0" err="1"/>
              <a:t>stopping</a:t>
            </a:r>
            <a:r>
              <a:rPr lang="tr-TR" dirty="0"/>
              <a:t> </a:t>
            </a:r>
            <a:r>
              <a:rPr lang="tr-TR" dirty="0" err="1"/>
              <a:t>anything</a:t>
            </a:r>
            <a:r>
              <a:rPr lang="tr-TR" dirty="0"/>
              <a:t>.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makes</a:t>
            </a:r>
            <a:r>
              <a:rPr lang="tr-TR" dirty="0"/>
              <a:t> it </a:t>
            </a:r>
            <a:r>
              <a:rPr lang="tr-TR" dirty="0" err="1"/>
              <a:t>possible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do </a:t>
            </a:r>
            <a:r>
              <a:rPr lang="tr-TR" dirty="0" err="1"/>
              <a:t>upgrades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essentially</a:t>
            </a:r>
            <a:r>
              <a:rPr lang="tr-TR" dirty="0"/>
              <a:t> </a:t>
            </a:r>
            <a:r>
              <a:rPr lang="tr-TR" dirty="0" err="1"/>
              <a:t>zero</a:t>
            </a:r>
            <a:r>
              <a:rPr lang="tr-TR" dirty="0"/>
              <a:t> </a:t>
            </a:r>
            <a:r>
              <a:rPr lang="tr-TR" dirty="0" err="1"/>
              <a:t>downtime</a:t>
            </a:r>
            <a:r>
              <a:rPr lang="tr-TR" dirty="0"/>
              <a:t>. </a:t>
            </a:r>
            <a:br>
              <a:rPr lang="tr-TR" dirty="0"/>
            </a:br>
            <a:endParaRPr lang="tr-TR" dirty="0"/>
          </a:p>
          <a:p>
            <a:r>
              <a:rPr lang="tr-TR" dirty="0" err="1"/>
              <a:t>Erlang</a:t>
            </a:r>
            <a:r>
              <a:rPr lang="tr-TR" dirty="0"/>
              <a:t> </a:t>
            </a:r>
            <a:r>
              <a:rPr lang="tr-TR" dirty="0" err="1"/>
              <a:t>uses</a:t>
            </a:r>
            <a:r>
              <a:rPr lang="tr-TR" dirty="0"/>
              <a:t> a </a:t>
            </a:r>
            <a:r>
              <a:rPr lang="tr-TR" dirty="0" err="1"/>
              <a:t>private</a:t>
            </a:r>
            <a:r>
              <a:rPr lang="tr-TR" dirty="0"/>
              <a:t> </a:t>
            </a:r>
            <a:r>
              <a:rPr lang="tr-TR" dirty="0" err="1"/>
              <a:t>heap</a:t>
            </a:r>
            <a:r>
              <a:rPr lang="tr-TR" dirty="0"/>
              <a:t> </a:t>
            </a:r>
            <a:r>
              <a:rPr lang="tr-TR" dirty="0" err="1"/>
              <a:t>topology</a:t>
            </a:r>
            <a:r>
              <a:rPr lang="tr-TR" dirty="0"/>
              <a:t>.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thread</a:t>
            </a:r>
            <a:r>
              <a:rPr lang="tr-TR" dirty="0"/>
              <a:t> has </a:t>
            </a:r>
            <a:r>
              <a:rPr lang="tr-TR" dirty="0" err="1"/>
              <a:t>its</a:t>
            </a:r>
            <a:r>
              <a:rPr lang="tr-TR" dirty="0"/>
              <a:t> </a:t>
            </a:r>
            <a:r>
              <a:rPr lang="tr-TR" dirty="0" err="1"/>
              <a:t>own</a:t>
            </a:r>
            <a:r>
              <a:rPr lang="tr-TR" dirty="0"/>
              <a:t> </a:t>
            </a:r>
            <a:r>
              <a:rPr lang="tr-TR" dirty="0" err="1"/>
              <a:t>tiny</a:t>
            </a:r>
            <a:r>
              <a:rPr lang="tr-TR" dirty="0"/>
              <a:t> </a:t>
            </a:r>
            <a:r>
              <a:rPr lang="tr-TR" dirty="0" err="1"/>
              <a:t>heap</a:t>
            </a:r>
            <a:r>
              <a:rPr lang="tr-TR" dirty="0"/>
              <a:t> . </a:t>
            </a:r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thread</a:t>
            </a:r>
            <a:r>
              <a:rPr lang="tr-TR" dirty="0"/>
              <a:t> </a:t>
            </a:r>
            <a:r>
              <a:rPr lang="tr-TR" dirty="0" err="1"/>
              <a:t>dies</a:t>
            </a:r>
            <a:r>
              <a:rPr lang="tr-TR" dirty="0"/>
              <a:t>,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entire</a:t>
            </a:r>
            <a:r>
              <a:rPr lang="tr-TR" dirty="0"/>
              <a:t> </a:t>
            </a:r>
            <a:r>
              <a:rPr lang="tr-TR" dirty="0" err="1"/>
              <a:t>heap</a:t>
            </a:r>
            <a:r>
              <a:rPr lang="tr-TR" dirty="0"/>
              <a:t> is </a:t>
            </a:r>
            <a:r>
              <a:rPr lang="tr-TR" dirty="0" err="1"/>
              <a:t>simply</a:t>
            </a:r>
            <a:r>
              <a:rPr lang="tr-TR" dirty="0"/>
              <a:t> </a:t>
            </a:r>
            <a:r>
              <a:rPr lang="tr-TR" dirty="0" err="1"/>
              <a:t>returned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pool</a:t>
            </a:r>
            <a:r>
              <a:rPr lang="tr-TR" dirty="0"/>
              <a:t> of </a:t>
            </a:r>
            <a:r>
              <a:rPr lang="tr-TR" dirty="0" err="1"/>
              <a:t>free</a:t>
            </a:r>
            <a:r>
              <a:rPr lang="tr-TR" dirty="0"/>
              <a:t> </a:t>
            </a:r>
            <a:r>
              <a:rPr lang="tr-TR" dirty="0" err="1"/>
              <a:t>memory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example</a:t>
            </a:r>
            <a:r>
              <a:rPr lang="tr-TR" dirty="0"/>
              <a:t> JVM </a:t>
            </a:r>
            <a:r>
              <a:rPr lang="tr-TR" dirty="0" err="1"/>
              <a:t>uses</a:t>
            </a:r>
            <a:r>
              <a:rPr lang="tr-TR" dirty="0"/>
              <a:t> </a:t>
            </a:r>
            <a:r>
              <a:rPr lang="tr-TR" dirty="0" err="1"/>
              <a:t>shared</a:t>
            </a:r>
            <a:r>
              <a:rPr lang="tr-TR" dirty="0"/>
              <a:t> </a:t>
            </a:r>
            <a:r>
              <a:rPr lang="tr-TR" dirty="0" err="1"/>
              <a:t>heap</a:t>
            </a:r>
            <a:r>
              <a:rPr lang="tr-TR" dirty="0"/>
              <a:t> </a:t>
            </a:r>
            <a:r>
              <a:rPr lang="tr-TR" dirty="0" err="1"/>
              <a:t>topology</a:t>
            </a:r>
            <a:r>
              <a:rPr lang="tr-TR" dirty="0"/>
              <a:t>, </a:t>
            </a:r>
            <a:r>
              <a:rPr lang="tr-TR" dirty="0" err="1"/>
              <a:t>there</a:t>
            </a:r>
            <a:r>
              <a:rPr lang="tr-TR" dirty="0"/>
              <a:t> is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big</a:t>
            </a:r>
            <a:r>
              <a:rPr lang="tr-TR" dirty="0"/>
              <a:t> </a:t>
            </a:r>
            <a:r>
              <a:rPr lang="tr-TR" dirty="0" err="1"/>
              <a:t>heap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is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threads</a:t>
            </a:r>
            <a:r>
              <a:rPr lang="tr-TR" dirty="0"/>
              <a:t>. </a:t>
            </a:r>
            <a:r>
              <a:rPr lang="tr-TR" dirty="0" err="1"/>
              <a:t>Most</a:t>
            </a:r>
            <a:r>
              <a:rPr lang="tr-TR" dirty="0"/>
              <a:t> </a:t>
            </a:r>
            <a:r>
              <a:rPr lang="tr-TR" dirty="0" err="1"/>
              <a:t>memory</a:t>
            </a:r>
            <a:r>
              <a:rPr lang="tr-TR" dirty="0"/>
              <a:t> is </a:t>
            </a:r>
            <a:r>
              <a:rPr lang="tr-TR" dirty="0" err="1"/>
              <a:t>allocated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threads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4417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>
            <a:normAutofit/>
          </a:bodyPr>
          <a:lstStyle/>
          <a:p>
            <a:r>
              <a:rPr lang="tr-TR" sz="3200" dirty="0"/>
              <a:t>&gt; </a:t>
            </a:r>
            <a:r>
              <a:rPr lang="tr-TR" sz="3200" dirty="0" err="1"/>
              <a:t>Erlang</a:t>
            </a:r>
            <a:r>
              <a:rPr lang="tr-TR" sz="3200" dirty="0"/>
              <a:t> VM </a:t>
            </a:r>
            <a:r>
              <a:rPr lang="tr-TR" sz="3200" dirty="0" err="1"/>
              <a:t>History</a:t>
            </a:r>
            <a:endParaRPr lang="tr-TR" sz="32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3239483-B84A-354B-B3AF-4510BC441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/>
          </a:bodyPr>
          <a:lstStyle/>
          <a:p>
            <a:r>
              <a:rPr lang="tr-TR" dirty="0"/>
              <a:t>-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new</a:t>
            </a:r>
            <a:r>
              <a:rPr lang="tr-TR" dirty="0"/>
              <a:t> BEAM - ( </a:t>
            </a:r>
            <a:r>
              <a:rPr lang="tr-TR" dirty="0" err="1"/>
              <a:t>Bogdan</a:t>
            </a:r>
            <a:r>
              <a:rPr lang="tr-TR" dirty="0"/>
              <a:t>/</a:t>
            </a:r>
            <a:r>
              <a:rPr lang="tr-TR" dirty="0" err="1"/>
              <a:t>Björn's</a:t>
            </a:r>
            <a:r>
              <a:rPr lang="tr-TR" dirty="0"/>
              <a:t> </a:t>
            </a:r>
            <a:r>
              <a:rPr lang="tr-TR" dirty="0" err="1"/>
              <a:t>Erlang</a:t>
            </a:r>
            <a:r>
              <a:rPr lang="tr-TR" dirty="0"/>
              <a:t> </a:t>
            </a:r>
            <a:r>
              <a:rPr lang="tr-TR" dirty="0" err="1"/>
              <a:t>Abstract</a:t>
            </a:r>
            <a:r>
              <a:rPr lang="tr-TR" dirty="0"/>
              <a:t> Machine ) | </a:t>
            </a:r>
            <a:r>
              <a:rPr lang="tr-TR" dirty="0" err="1"/>
              <a:t>This</a:t>
            </a:r>
            <a:r>
              <a:rPr lang="tr-TR" dirty="0"/>
              <a:t> is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virtual</a:t>
            </a:r>
            <a:r>
              <a:rPr lang="tr-TR" dirty="0"/>
              <a:t> </a:t>
            </a:r>
            <a:r>
              <a:rPr lang="tr-TR" dirty="0" err="1"/>
              <a:t>machine</a:t>
            </a:r>
            <a:r>
              <a:rPr lang="tr-TR" dirty="0"/>
              <a:t> </a:t>
            </a:r>
            <a:r>
              <a:rPr lang="tr-TR" dirty="0" err="1"/>
              <a:t>supported</a:t>
            </a:r>
            <a:r>
              <a:rPr lang="tr-TR" dirty="0"/>
              <a:t> in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commercial</a:t>
            </a:r>
            <a:r>
              <a:rPr lang="tr-TR" dirty="0"/>
              <a:t> </a:t>
            </a:r>
            <a:r>
              <a:rPr lang="tr-TR" dirty="0" err="1"/>
              <a:t>release</a:t>
            </a:r>
            <a:r>
              <a:rPr lang="tr-TR" dirty="0"/>
              <a:t>.</a:t>
            </a:r>
            <a:br>
              <a:rPr lang="tr-TR" dirty="0"/>
            </a:br>
            <a:endParaRPr lang="tr-TR" dirty="0"/>
          </a:p>
          <a:p>
            <a:r>
              <a:rPr lang="tr-TR" dirty="0"/>
              <a:t>JAM - ( </a:t>
            </a:r>
            <a:r>
              <a:rPr lang="tr-TR" dirty="0" err="1"/>
              <a:t>Joe's</a:t>
            </a:r>
            <a:r>
              <a:rPr lang="tr-TR" dirty="0"/>
              <a:t> </a:t>
            </a:r>
            <a:r>
              <a:rPr lang="tr-TR" dirty="0" err="1"/>
              <a:t>Abstract</a:t>
            </a:r>
            <a:r>
              <a:rPr lang="tr-TR" dirty="0"/>
              <a:t> Machine ) |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original</a:t>
            </a:r>
            <a:r>
              <a:rPr lang="tr-TR" dirty="0"/>
              <a:t> </a:t>
            </a:r>
            <a:r>
              <a:rPr lang="tr-TR" dirty="0" err="1"/>
              <a:t>Erlang</a:t>
            </a:r>
            <a:r>
              <a:rPr lang="tr-TR" dirty="0"/>
              <a:t> </a:t>
            </a:r>
            <a:r>
              <a:rPr lang="tr-TR" dirty="0" err="1"/>
              <a:t>virtual</a:t>
            </a:r>
            <a:r>
              <a:rPr lang="tr-TR" dirty="0"/>
              <a:t> </a:t>
            </a:r>
            <a:r>
              <a:rPr lang="tr-TR" dirty="0" err="1"/>
              <a:t>machine</a:t>
            </a:r>
            <a:r>
              <a:rPr lang="tr-TR" dirty="0"/>
              <a:t>.</a:t>
            </a:r>
            <a:br>
              <a:rPr lang="tr-TR" dirty="0"/>
            </a:br>
            <a:endParaRPr lang="tr-TR" dirty="0"/>
          </a:p>
          <a:p>
            <a:r>
              <a:rPr lang="tr-TR" dirty="0" err="1"/>
              <a:t>old</a:t>
            </a:r>
            <a:r>
              <a:rPr lang="tr-TR" dirty="0"/>
              <a:t> BEAM -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was</a:t>
            </a:r>
            <a:r>
              <a:rPr lang="tr-TR" dirty="0"/>
              <a:t> an </a:t>
            </a:r>
            <a:r>
              <a:rPr lang="tr-TR" dirty="0" err="1"/>
              <a:t>attempt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compile</a:t>
            </a:r>
            <a:r>
              <a:rPr lang="tr-TR" dirty="0"/>
              <a:t> </a:t>
            </a:r>
            <a:r>
              <a:rPr lang="tr-TR" dirty="0" err="1"/>
              <a:t>Erlang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C,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then</a:t>
            </a:r>
            <a:r>
              <a:rPr lang="tr-TR" dirty="0"/>
              <a:t> </a:t>
            </a:r>
            <a:r>
              <a:rPr lang="tr-TR" dirty="0" err="1"/>
              <a:t>compile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C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native</a:t>
            </a:r>
            <a:r>
              <a:rPr lang="tr-TR" dirty="0"/>
              <a:t> </a:t>
            </a:r>
            <a:r>
              <a:rPr lang="tr-TR" dirty="0" err="1"/>
              <a:t>code</a:t>
            </a:r>
            <a:r>
              <a:rPr lang="tr-TR" dirty="0"/>
              <a:t>. </a:t>
            </a:r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was</a:t>
            </a:r>
            <a:r>
              <a:rPr lang="tr-TR" dirty="0"/>
              <a:t> </a:t>
            </a:r>
            <a:r>
              <a:rPr lang="tr-TR" dirty="0" err="1"/>
              <a:t>abandoned</a:t>
            </a:r>
            <a:r>
              <a:rPr lang="tr-TR" dirty="0"/>
              <a:t> </a:t>
            </a:r>
            <a:r>
              <a:rPr lang="tr-TR" dirty="0" err="1"/>
              <a:t>after</a:t>
            </a:r>
            <a:r>
              <a:rPr lang="tr-TR" dirty="0"/>
              <a:t> benchmarking </a:t>
            </a:r>
            <a:r>
              <a:rPr lang="tr-TR" dirty="0" err="1"/>
              <a:t>showed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resulting</a:t>
            </a:r>
            <a:r>
              <a:rPr lang="tr-TR" dirty="0"/>
              <a:t> </a:t>
            </a:r>
            <a:r>
              <a:rPr lang="tr-TR" dirty="0" err="1"/>
              <a:t>code</a:t>
            </a:r>
            <a:r>
              <a:rPr lang="tr-TR" dirty="0"/>
              <a:t> </a:t>
            </a:r>
            <a:r>
              <a:rPr lang="tr-TR" dirty="0" err="1"/>
              <a:t>was</a:t>
            </a:r>
            <a:r>
              <a:rPr lang="tr-TR" dirty="0"/>
              <a:t> </a:t>
            </a:r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faster</a:t>
            </a:r>
            <a:r>
              <a:rPr lang="tr-TR" dirty="0"/>
              <a:t> </a:t>
            </a:r>
            <a:r>
              <a:rPr lang="tr-TR" dirty="0" err="1"/>
              <a:t>than</a:t>
            </a:r>
            <a:r>
              <a:rPr lang="tr-TR" dirty="0"/>
              <a:t> VM-</a:t>
            </a:r>
            <a:r>
              <a:rPr lang="tr-TR" dirty="0" err="1"/>
              <a:t>based</a:t>
            </a:r>
            <a:r>
              <a:rPr lang="tr-TR" dirty="0"/>
              <a:t> </a:t>
            </a:r>
            <a:r>
              <a:rPr lang="tr-TR" dirty="0" err="1"/>
              <a:t>Erlang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small</a:t>
            </a:r>
            <a:r>
              <a:rPr lang="tr-TR" dirty="0"/>
              <a:t> </a:t>
            </a:r>
            <a:r>
              <a:rPr lang="tr-TR" dirty="0" err="1"/>
              <a:t>programs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6690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OTP </a:t>
            </a:r>
            <a:r>
              <a:rPr lang="tr-TR" dirty="0" err="1"/>
              <a:t>details</a:t>
            </a:r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EEB01-A16F-6242-A8CA-B24EA8658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239" y="769434"/>
            <a:ext cx="8006785" cy="531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44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846F9A-D783-4E4F-85ED-F7846F8F695B}"/>
              </a:ext>
            </a:extLst>
          </p:cNvPr>
          <p:cNvSpPr/>
          <p:nvPr/>
        </p:nvSpPr>
        <p:spPr>
          <a:xfrm>
            <a:off x="4982937" y="2936327"/>
            <a:ext cx="20313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Erlang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B96976-AC76-CD45-8ABB-005178924E34}"/>
              </a:ext>
            </a:extLst>
          </p:cNvPr>
          <p:cNvSpPr/>
          <p:nvPr/>
        </p:nvSpPr>
        <p:spPr>
          <a:xfrm>
            <a:off x="2564780" y="4968089"/>
            <a:ext cx="80957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tr-TR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Java is '</a:t>
            </a:r>
            <a:r>
              <a:rPr lang="tr-TR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</a:t>
            </a:r>
            <a:r>
              <a:rPr lang="tr-TR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once</a:t>
            </a:r>
            <a:r>
              <a:rPr lang="tr-TR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tr-TR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tr-TR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anywhere</a:t>
            </a:r>
            <a:r>
              <a:rPr lang="tr-TR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', </a:t>
            </a:r>
            <a:r>
              <a:rPr lang="tr-TR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tr-TR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Erlang</a:t>
            </a:r>
            <a:r>
              <a:rPr lang="tr-TR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'write once, </a:t>
            </a:r>
            <a:r>
              <a:rPr lang="tr-TR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tr-TR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forever</a:t>
            </a:r>
            <a:r>
              <a:rPr lang="tr-TR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’.  </a:t>
            </a:r>
          </a:p>
          <a:p>
            <a:endParaRPr lang="tr-TR" i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Joe Armstrong</a:t>
            </a:r>
          </a:p>
        </p:txBody>
      </p:sp>
    </p:spTree>
    <p:extLst>
      <p:ext uri="{BB962C8B-B14F-4D97-AF65-F5344CB8AC3E}">
        <p14:creationId xmlns:p14="http://schemas.microsoft.com/office/powerpoint/2010/main" val="1594200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components</a:t>
            </a:r>
            <a:endParaRPr lang="tr-TR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3239483-B84A-354B-B3AF-4510BC441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906859"/>
            <a:ext cx="7315200" cy="3085431"/>
          </a:xfrm>
        </p:spPr>
        <p:txBody>
          <a:bodyPr>
            <a:normAutofit/>
          </a:bodyPr>
          <a:lstStyle/>
          <a:p>
            <a:r>
              <a:rPr lang="tr-TR" b="1" dirty="0"/>
              <a:t>Compiler</a:t>
            </a:r>
            <a:r>
              <a:rPr lang="tr-TR" dirty="0"/>
              <a:t> A </a:t>
            </a:r>
            <a:r>
              <a:rPr lang="tr-TR" dirty="0" err="1"/>
              <a:t>compiler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Erlang</a:t>
            </a:r>
            <a:r>
              <a:rPr lang="tr-TR" dirty="0"/>
              <a:t> </a:t>
            </a:r>
            <a:r>
              <a:rPr lang="tr-TR" dirty="0" err="1"/>
              <a:t>modules</a:t>
            </a:r>
            <a:r>
              <a:rPr lang="tr-TR" dirty="0"/>
              <a:t>.</a:t>
            </a:r>
          </a:p>
          <a:p>
            <a:r>
              <a:rPr lang="tr-TR" b="1" dirty="0" err="1"/>
              <a:t>Kernel</a:t>
            </a:r>
            <a:r>
              <a:rPr lang="tr-TR" dirty="0"/>
              <a:t> </a:t>
            </a:r>
            <a:r>
              <a:rPr lang="tr-TR" dirty="0" err="1"/>
              <a:t>Functionality</a:t>
            </a:r>
            <a:r>
              <a:rPr lang="tr-TR" dirty="0"/>
              <a:t> </a:t>
            </a:r>
            <a:r>
              <a:rPr lang="tr-TR" dirty="0" err="1"/>
              <a:t>necessary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run</a:t>
            </a:r>
            <a:r>
              <a:rPr lang="tr-TR" dirty="0"/>
              <a:t> </a:t>
            </a:r>
            <a:r>
              <a:rPr lang="tr-TR" dirty="0" err="1"/>
              <a:t>Erlang</a:t>
            </a:r>
            <a:r>
              <a:rPr lang="tr-TR" dirty="0"/>
              <a:t>/OTP </a:t>
            </a:r>
            <a:r>
              <a:rPr lang="tr-TR" dirty="0" err="1"/>
              <a:t>itself</a:t>
            </a:r>
            <a:r>
              <a:rPr lang="tr-TR" dirty="0"/>
              <a:t>.</a:t>
            </a:r>
          </a:p>
          <a:p>
            <a:r>
              <a:rPr lang="tr-TR" b="1" dirty="0"/>
              <a:t>SASL</a:t>
            </a:r>
            <a:r>
              <a:rPr lang="tr-TR" dirty="0"/>
              <a:t> (</a:t>
            </a:r>
            <a:r>
              <a:rPr lang="tr-TR" dirty="0" err="1"/>
              <a:t>System</a:t>
            </a:r>
            <a:r>
              <a:rPr lang="tr-TR" dirty="0"/>
              <a:t> Architecture </a:t>
            </a:r>
            <a:r>
              <a:rPr lang="tr-TR" dirty="0" err="1"/>
              <a:t>Support</a:t>
            </a:r>
            <a:r>
              <a:rPr lang="tr-TR" dirty="0"/>
              <a:t> Libraries) A set of </a:t>
            </a:r>
            <a:r>
              <a:rPr lang="tr-TR" dirty="0" err="1"/>
              <a:t>tools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code</a:t>
            </a:r>
            <a:r>
              <a:rPr lang="tr-TR" dirty="0"/>
              <a:t> </a:t>
            </a:r>
            <a:r>
              <a:rPr lang="tr-TR" dirty="0" err="1"/>
              <a:t>replacement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alarm </a:t>
            </a:r>
            <a:r>
              <a:rPr lang="tr-TR" dirty="0" err="1"/>
              <a:t>handling</a:t>
            </a:r>
            <a:r>
              <a:rPr lang="tr-TR" dirty="0"/>
              <a:t> </a:t>
            </a:r>
            <a:r>
              <a:rPr lang="tr-TR" dirty="0" err="1"/>
              <a:t>etc</a:t>
            </a:r>
            <a:r>
              <a:rPr lang="tr-TR" dirty="0"/>
              <a:t>.</a:t>
            </a:r>
          </a:p>
          <a:p>
            <a:r>
              <a:rPr lang="tr-TR" b="1" dirty="0" err="1"/>
              <a:t>Stdlib</a:t>
            </a:r>
            <a:r>
              <a:rPr lang="tr-TR" dirty="0"/>
              <a:t> 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standard</a:t>
            </a:r>
            <a:r>
              <a:rPr lang="tr-TR" dirty="0"/>
              <a:t> </a:t>
            </a:r>
            <a:r>
              <a:rPr lang="tr-TR" dirty="0" err="1"/>
              <a:t>library</a:t>
            </a:r>
            <a:r>
              <a:rPr lang="tr-TR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D28D58-80D5-3641-9211-6ECE5171C65E}"/>
              </a:ext>
            </a:extLst>
          </p:cNvPr>
          <p:cNvSpPr/>
          <p:nvPr/>
        </p:nvSpPr>
        <p:spPr>
          <a:xfrm>
            <a:off x="3869268" y="1123836"/>
            <a:ext cx="5025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Applications - Basic </a:t>
            </a:r>
            <a:r>
              <a:rPr lang="tr-T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Erlang</a:t>
            </a:r>
            <a:r>
              <a:rPr lang="tr-T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/OTP </a:t>
            </a:r>
            <a:r>
              <a:rPr lang="tr-T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functionality</a:t>
            </a:r>
            <a:r>
              <a:rPr lang="tr-T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661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components</a:t>
            </a:r>
            <a:endParaRPr lang="tr-TR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3239483-B84A-354B-B3AF-4510BC441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906859"/>
            <a:ext cx="7315200" cy="3085431"/>
          </a:xfrm>
        </p:spPr>
        <p:txBody>
          <a:bodyPr>
            <a:normAutofit/>
          </a:bodyPr>
          <a:lstStyle/>
          <a:p>
            <a:r>
              <a:rPr lang="tr-TR" b="1" dirty="0"/>
              <a:t>EVA</a:t>
            </a:r>
            <a:r>
              <a:rPr lang="tr-TR" dirty="0"/>
              <a:t> A </a:t>
            </a:r>
            <a:r>
              <a:rPr lang="tr-TR" dirty="0" err="1"/>
              <a:t>multi-featured</a:t>
            </a:r>
            <a:r>
              <a:rPr lang="tr-TR" dirty="0"/>
              <a:t> </a:t>
            </a:r>
            <a:r>
              <a:rPr lang="tr-TR" dirty="0" err="1"/>
              <a:t>event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alarm </a:t>
            </a:r>
            <a:r>
              <a:rPr lang="tr-TR" dirty="0" err="1"/>
              <a:t>handler</a:t>
            </a:r>
            <a:r>
              <a:rPr lang="tr-TR" dirty="0"/>
              <a:t>.</a:t>
            </a:r>
          </a:p>
          <a:p>
            <a:r>
              <a:rPr lang="tr-TR" b="1" dirty="0" err="1"/>
              <a:t>OS_Mon</a:t>
            </a:r>
            <a:r>
              <a:rPr lang="tr-TR" dirty="0"/>
              <a:t> A </a:t>
            </a:r>
            <a:r>
              <a:rPr lang="tr-TR" dirty="0" err="1"/>
              <a:t>monitor</a:t>
            </a:r>
            <a:r>
              <a:rPr lang="tr-TR" dirty="0"/>
              <a:t>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allows</a:t>
            </a:r>
            <a:r>
              <a:rPr lang="tr-TR" dirty="0"/>
              <a:t> </a:t>
            </a:r>
            <a:r>
              <a:rPr lang="tr-TR" dirty="0" err="1"/>
              <a:t>inspection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underlying</a:t>
            </a:r>
            <a:r>
              <a:rPr lang="tr-TR" dirty="0"/>
              <a:t> </a:t>
            </a:r>
            <a:r>
              <a:rPr lang="tr-TR" dirty="0" err="1"/>
              <a:t>operating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.</a:t>
            </a:r>
          </a:p>
          <a:p>
            <a:r>
              <a:rPr lang="tr-TR" b="1" dirty="0"/>
              <a:t>SNMP</a:t>
            </a:r>
            <a:r>
              <a:rPr lang="tr-TR" dirty="0"/>
              <a:t> SNMP </a:t>
            </a:r>
            <a:r>
              <a:rPr lang="tr-TR" dirty="0" err="1"/>
              <a:t>support</a:t>
            </a:r>
            <a:r>
              <a:rPr lang="tr-TR" dirty="0"/>
              <a:t> </a:t>
            </a:r>
            <a:r>
              <a:rPr lang="tr-TR" dirty="0" err="1"/>
              <a:t>including</a:t>
            </a:r>
            <a:r>
              <a:rPr lang="tr-TR" dirty="0"/>
              <a:t> a MIB </a:t>
            </a:r>
            <a:r>
              <a:rPr lang="tr-TR" dirty="0" err="1"/>
              <a:t>compiler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tools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creating</a:t>
            </a:r>
            <a:r>
              <a:rPr lang="tr-TR" dirty="0"/>
              <a:t> SNMP </a:t>
            </a:r>
            <a:r>
              <a:rPr lang="tr-TR" dirty="0" err="1"/>
              <a:t>agents</a:t>
            </a:r>
            <a:r>
              <a:rPr lang="tr-TR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D28D58-80D5-3641-9211-6ECE5171C65E}"/>
              </a:ext>
            </a:extLst>
          </p:cNvPr>
          <p:cNvSpPr/>
          <p:nvPr/>
        </p:nvSpPr>
        <p:spPr>
          <a:xfrm>
            <a:off x="3869268" y="1123836"/>
            <a:ext cx="3066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Operations </a:t>
            </a:r>
            <a:r>
              <a:rPr lang="tr-T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tr-T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Maintenance</a:t>
            </a:r>
            <a:endParaRPr lang="tr-T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246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components</a:t>
            </a:r>
            <a:endParaRPr lang="tr-TR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3239483-B84A-354B-B3AF-4510BC441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906859"/>
            <a:ext cx="7315200" cy="3085431"/>
          </a:xfrm>
        </p:spPr>
        <p:txBody>
          <a:bodyPr>
            <a:normAutofit fontScale="85000" lnSpcReduction="10000"/>
          </a:bodyPr>
          <a:lstStyle/>
          <a:p>
            <a:r>
              <a:rPr lang="tr-TR" b="1" dirty="0"/>
              <a:t>Asn1</a:t>
            </a:r>
            <a:r>
              <a:rPr lang="tr-TR" dirty="0"/>
              <a:t> </a:t>
            </a:r>
            <a:r>
              <a:rPr lang="tr-TR" dirty="0" err="1"/>
              <a:t>Support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ASN.1.</a:t>
            </a:r>
          </a:p>
          <a:p>
            <a:r>
              <a:rPr lang="tr-TR" b="1" dirty="0" err="1"/>
              <a:t>Comet</a:t>
            </a:r>
            <a:r>
              <a:rPr lang="tr-TR" dirty="0"/>
              <a:t> A </a:t>
            </a:r>
            <a:r>
              <a:rPr lang="tr-TR" dirty="0" err="1"/>
              <a:t>library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enables</a:t>
            </a:r>
            <a:r>
              <a:rPr lang="tr-TR" dirty="0"/>
              <a:t> </a:t>
            </a:r>
            <a:r>
              <a:rPr lang="tr-TR" dirty="0" err="1"/>
              <a:t>Erlang</a:t>
            </a:r>
            <a:r>
              <a:rPr lang="tr-TR" dirty="0"/>
              <a:t>/OTP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call</a:t>
            </a:r>
            <a:r>
              <a:rPr lang="tr-TR" dirty="0"/>
              <a:t> COM </a:t>
            </a:r>
            <a:r>
              <a:rPr lang="tr-TR" dirty="0" err="1"/>
              <a:t>objects</a:t>
            </a:r>
            <a:r>
              <a:rPr lang="tr-TR" dirty="0"/>
              <a:t> on </a:t>
            </a:r>
            <a:r>
              <a:rPr lang="tr-TR" dirty="0" err="1"/>
              <a:t>windows</a:t>
            </a:r>
            <a:endParaRPr lang="tr-TR" dirty="0"/>
          </a:p>
          <a:p>
            <a:r>
              <a:rPr lang="tr-TR" b="1" dirty="0" err="1"/>
              <a:t>Crypto</a:t>
            </a:r>
            <a:r>
              <a:rPr lang="tr-TR" dirty="0"/>
              <a:t> </a:t>
            </a:r>
            <a:r>
              <a:rPr lang="tr-TR" dirty="0" err="1"/>
              <a:t>Cryptographical</a:t>
            </a:r>
            <a:r>
              <a:rPr lang="tr-TR" dirty="0"/>
              <a:t> </a:t>
            </a:r>
            <a:r>
              <a:rPr lang="tr-TR" dirty="0" err="1"/>
              <a:t>support</a:t>
            </a:r>
            <a:endParaRPr lang="tr-TR" dirty="0"/>
          </a:p>
          <a:p>
            <a:r>
              <a:rPr lang="tr-TR" b="1" dirty="0" err="1"/>
              <a:t>Erl_Interface</a:t>
            </a:r>
            <a:r>
              <a:rPr lang="tr-TR" dirty="0"/>
              <a:t> </a:t>
            </a:r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level</a:t>
            </a:r>
            <a:r>
              <a:rPr lang="tr-TR" dirty="0"/>
              <a:t> </a:t>
            </a:r>
            <a:r>
              <a:rPr lang="tr-TR" dirty="0" err="1"/>
              <a:t>interface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C.</a:t>
            </a:r>
          </a:p>
          <a:p>
            <a:r>
              <a:rPr lang="tr-TR" b="1" dirty="0"/>
              <a:t>GS</a:t>
            </a:r>
            <a:r>
              <a:rPr lang="tr-TR" dirty="0"/>
              <a:t> A </a:t>
            </a:r>
            <a:r>
              <a:rPr lang="tr-TR" dirty="0" err="1"/>
              <a:t>graphics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write</a:t>
            </a:r>
            <a:r>
              <a:rPr lang="tr-TR" dirty="0"/>
              <a:t> platform </a:t>
            </a:r>
            <a:r>
              <a:rPr lang="tr-TR" dirty="0" err="1"/>
              <a:t>independent</a:t>
            </a:r>
            <a:r>
              <a:rPr lang="tr-TR" dirty="0"/>
              <a:t> </a:t>
            </a:r>
            <a:r>
              <a:rPr lang="tr-TR" dirty="0" err="1"/>
              <a:t>user</a:t>
            </a:r>
            <a:r>
              <a:rPr lang="tr-TR" dirty="0"/>
              <a:t> </a:t>
            </a:r>
            <a:r>
              <a:rPr lang="tr-TR" dirty="0" err="1"/>
              <a:t>interfaces</a:t>
            </a:r>
            <a:r>
              <a:rPr lang="tr-TR" dirty="0"/>
              <a:t>.</a:t>
            </a:r>
          </a:p>
          <a:p>
            <a:r>
              <a:rPr lang="tr-TR" b="1" dirty="0" err="1"/>
              <a:t>Inets</a:t>
            </a:r>
            <a:r>
              <a:rPr lang="tr-TR" dirty="0"/>
              <a:t> A set of </a:t>
            </a:r>
            <a:r>
              <a:rPr lang="tr-TR" dirty="0" err="1"/>
              <a:t>services</a:t>
            </a:r>
            <a:r>
              <a:rPr lang="tr-TR" dirty="0"/>
              <a:t> </a:t>
            </a:r>
            <a:r>
              <a:rPr lang="tr-TR" dirty="0" err="1"/>
              <a:t>such</a:t>
            </a:r>
            <a:r>
              <a:rPr lang="tr-TR" dirty="0"/>
              <a:t> as a web server </a:t>
            </a:r>
            <a:r>
              <a:rPr lang="tr-TR" dirty="0" err="1"/>
              <a:t>and</a:t>
            </a:r>
            <a:r>
              <a:rPr lang="tr-TR" dirty="0"/>
              <a:t> a FTP </a:t>
            </a:r>
            <a:r>
              <a:rPr lang="tr-TR" dirty="0" err="1"/>
              <a:t>client</a:t>
            </a:r>
            <a:r>
              <a:rPr lang="tr-TR" dirty="0"/>
              <a:t>.</a:t>
            </a:r>
          </a:p>
          <a:p>
            <a:r>
              <a:rPr lang="tr-TR" b="1" dirty="0" err="1"/>
              <a:t>Jinterface</a:t>
            </a:r>
            <a:r>
              <a:rPr lang="tr-TR" dirty="0"/>
              <a:t> </a:t>
            </a:r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level</a:t>
            </a:r>
            <a:r>
              <a:rPr lang="tr-TR" dirty="0"/>
              <a:t> </a:t>
            </a:r>
            <a:r>
              <a:rPr lang="tr-TR" dirty="0" err="1"/>
              <a:t>interface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Java.</a:t>
            </a:r>
          </a:p>
          <a:p>
            <a:r>
              <a:rPr lang="tr-TR" b="1" dirty="0"/>
              <a:t>SSL</a:t>
            </a:r>
            <a:r>
              <a:rPr lang="tr-TR" dirty="0"/>
              <a:t> </a:t>
            </a:r>
            <a:r>
              <a:rPr lang="tr-TR" dirty="0" err="1"/>
              <a:t>Secure</a:t>
            </a:r>
            <a:r>
              <a:rPr lang="tr-TR" dirty="0"/>
              <a:t> </a:t>
            </a:r>
            <a:r>
              <a:rPr lang="tr-TR" dirty="0" err="1"/>
              <a:t>Socket</a:t>
            </a:r>
            <a:r>
              <a:rPr lang="tr-TR" dirty="0"/>
              <a:t> </a:t>
            </a:r>
            <a:r>
              <a:rPr lang="tr-TR" dirty="0" err="1"/>
              <a:t>Layer</a:t>
            </a:r>
            <a:r>
              <a:rPr lang="tr-TR" dirty="0"/>
              <a:t> (SSL),</a:t>
            </a:r>
            <a:r>
              <a:rPr lang="tr-TR" dirty="0" err="1"/>
              <a:t>interface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UNIX BSD </a:t>
            </a:r>
            <a:r>
              <a:rPr lang="tr-TR" dirty="0" err="1"/>
              <a:t>sockets</a:t>
            </a:r>
            <a:endParaRPr lang="tr-T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D28D58-80D5-3641-9211-6ECE5171C65E}"/>
              </a:ext>
            </a:extLst>
          </p:cNvPr>
          <p:cNvSpPr/>
          <p:nvPr/>
        </p:nvSpPr>
        <p:spPr>
          <a:xfrm>
            <a:off x="3869268" y="1123836"/>
            <a:ext cx="3129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Interface</a:t>
            </a:r>
            <a:r>
              <a:rPr lang="tr-T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tr-T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tr-T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Communication</a:t>
            </a:r>
            <a:endParaRPr lang="tr-T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968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components</a:t>
            </a:r>
            <a:endParaRPr lang="tr-TR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3239483-B84A-354B-B3AF-4510BC441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906859"/>
            <a:ext cx="7315200" cy="3085431"/>
          </a:xfrm>
        </p:spPr>
        <p:txBody>
          <a:bodyPr>
            <a:normAutofit/>
          </a:bodyPr>
          <a:lstStyle/>
          <a:p>
            <a:r>
              <a:rPr lang="tr-TR" b="1" dirty="0"/>
              <a:t>QLC</a:t>
            </a:r>
            <a:r>
              <a:rPr lang="tr-TR" dirty="0"/>
              <a:t> Query </a:t>
            </a:r>
            <a:r>
              <a:rPr lang="tr-TR" dirty="0" err="1"/>
              <a:t>language</a:t>
            </a:r>
            <a:r>
              <a:rPr lang="tr-TR" dirty="0"/>
              <a:t> </a:t>
            </a:r>
            <a:r>
              <a:rPr lang="tr-TR" dirty="0" err="1"/>
              <a:t>support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Mnesia</a:t>
            </a:r>
            <a:r>
              <a:rPr lang="tr-TR" dirty="0"/>
              <a:t> DBMS.</a:t>
            </a:r>
          </a:p>
          <a:p>
            <a:r>
              <a:rPr lang="tr-TR" b="1" dirty="0" err="1"/>
              <a:t>Mnesia</a:t>
            </a:r>
            <a:r>
              <a:rPr lang="tr-TR" dirty="0"/>
              <a:t> A </a:t>
            </a:r>
            <a:r>
              <a:rPr lang="tr-TR" dirty="0" err="1"/>
              <a:t>heavy</a:t>
            </a:r>
            <a:r>
              <a:rPr lang="tr-TR" dirty="0"/>
              <a:t> </a:t>
            </a:r>
            <a:r>
              <a:rPr lang="tr-TR" dirty="0" err="1"/>
              <a:t>duty</a:t>
            </a:r>
            <a:r>
              <a:rPr lang="tr-TR" dirty="0"/>
              <a:t> </a:t>
            </a:r>
            <a:r>
              <a:rPr lang="tr-TR" dirty="0" err="1"/>
              <a:t>real</a:t>
            </a:r>
            <a:r>
              <a:rPr lang="tr-TR" dirty="0"/>
              <a:t>-time </a:t>
            </a:r>
            <a:r>
              <a:rPr lang="tr-TR" dirty="0" err="1"/>
              <a:t>distributed</a:t>
            </a:r>
            <a:r>
              <a:rPr lang="tr-TR" dirty="0"/>
              <a:t> </a:t>
            </a:r>
            <a:r>
              <a:rPr lang="tr-TR" dirty="0" err="1"/>
              <a:t>database</a:t>
            </a:r>
            <a:r>
              <a:rPr lang="tr-TR" dirty="0"/>
              <a:t>.</a:t>
            </a:r>
          </a:p>
          <a:p>
            <a:r>
              <a:rPr lang="tr-TR" b="1" dirty="0"/>
              <a:t>ODBC</a:t>
            </a:r>
            <a:r>
              <a:rPr lang="tr-TR" dirty="0"/>
              <a:t> ODBC </a:t>
            </a:r>
            <a:r>
              <a:rPr lang="tr-TR" dirty="0" err="1"/>
              <a:t>database</a:t>
            </a:r>
            <a:r>
              <a:rPr lang="tr-TR" dirty="0"/>
              <a:t> </a:t>
            </a:r>
            <a:r>
              <a:rPr lang="tr-TR" dirty="0" err="1"/>
              <a:t>interface</a:t>
            </a:r>
            <a:endParaRPr lang="tr-TR" dirty="0"/>
          </a:p>
          <a:p>
            <a:endParaRPr lang="tr-T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D28D58-80D5-3641-9211-6ECE5171C65E}"/>
              </a:ext>
            </a:extLst>
          </p:cNvPr>
          <p:cNvSpPr/>
          <p:nvPr/>
        </p:nvSpPr>
        <p:spPr>
          <a:xfrm>
            <a:off x="3869268" y="1123836"/>
            <a:ext cx="2513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 Management</a:t>
            </a:r>
          </a:p>
        </p:txBody>
      </p:sp>
    </p:spTree>
    <p:extLst>
      <p:ext uri="{BB962C8B-B14F-4D97-AF65-F5344CB8AC3E}">
        <p14:creationId xmlns:p14="http://schemas.microsoft.com/office/powerpoint/2010/main" val="1344385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components</a:t>
            </a:r>
            <a:endParaRPr lang="tr-TR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3239483-B84A-354B-B3AF-4510BC441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2007218"/>
            <a:ext cx="7315200" cy="3085431"/>
          </a:xfrm>
        </p:spPr>
        <p:txBody>
          <a:bodyPr>
            <a:normAutofit fontScale="92500" lnSpcReduction="20000"/>
          </a:bodyPr>
          <a:lstStyle/>
          <a:p>
            <a:r>
              <a:rPr lang="tr-TR" b="1" dirty="0" err="1"/>
              <a:t>Appmon</a:t>
            </a:r>
            <a:r>
              <a:rPr lang="tr-TR" dirty="0"/>
              <a:t> A </a:t>
            </a:r>
            <a:r>
              <a:rPr lang="tr-TR" dirty="0" err="1"/>
              <a:t>utility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view</a:t>
            </a:r>
            <a:r>
              <a:rPr lang="tr-TR" dirty="0"/>
              <a:t> OTP </a:t>
            </a:r>
            <a:r>
              <a:rPr lang="tr-TR" dirty="0" err="1"/>
              <a:t>applications</a:t>
            </a:r>
            <a:r>
              <a:rPr lang="tr-TR" dirty="0"/>
              <a:t>.</a:t>
            </a:r>
          </a:p>
          <a:p>
            <a:r>
              <a:rPr lang="tr-TR" b="1" dirty="0" err="1"/>
              <a:t>Debugger</a:t>
            </a:r>
            <a:r>
              <a:rPr lang="tr-TR" dirty="0"/>
              <a:t> 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debugging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testing</a:t>
            </a:r>
            <a:r>
              <a:rPr lang="tr-TR" dirty="0"/>
              <a:t> of </a:t>
            </a:r>
            <a:r>
              <a:rPr lang="tr-TR" dirty="0" err="1"/>
              <a:t>Erlang</a:t>
            </a:r>
            <a:r>
              <a:rPr lang="tr-TR" dirty="0"/>
              <a:t> </a:t>
            </a:r>
            <a:r>
              <a:rPr lang="tr-TR" dirty="0" err="1"/>
              <a:t>programs</a:t>
            </a:r>
            <a:r>
              <a:rPr lang="tr-TR" dirty="0"/>
              <a:t>.</a:t>
            </a:r>
          </a:p>
          <a:p>
            <a:r>
              <a:rPr lang="tr-TR" b="1" dirty="0" err="1"/>
              <a:t>Parsetools</a:t>
            </a:r>
            <a:r>
              <a:rPr lang="tr-TR" dirty="0"/>
              <a:t> A set of </a:t>
            </a:r>
            <a:r>
              <a:rPr lang="tr-TR" dirty="0" err="1"/>
              <a:t>parsing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lexical</a:t>
            </a:r>
            <a:r>
              <a:rPr lang="tr-TR" dirty="0"/>
              <a:t> </a:t>
            </a:r>
            <a:r>
              <a:rPr lang="tr-TR" dirty="0" err="1"/>
              <a:t>analysis</a:t>
            </a:r>
            <a:r>
              <a:rPr lang="tr-TR" dirty="0"/>
              <a:t> </a:t>
            </a:r>
            <a:r>
              <a:rPr lang="tr-TR" dirty="0" err="1"/>
              <a:t>tools</a:t>
            </a:r>
            <a:r>
              <a:rPr lang="tr-TR" dirty="0"/>
              <a:t>.</a:t>
            </a:r>
          </a:p>
          <a:p>
            <a:r>
              <a:rPr lang="tr-TR" b="1" dirty="0" err="1"/>
              <a:t>Pman</a:t>
            </a:r>
            <a:r>
              <a:rPr lang="tr-TR" dirty="0"/>
              <a:t> A </a:t>
            </a:r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manager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inspect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state</a:t>
            </a:r>
            <a:r>
              <a:rPr lang="tr-TR" dirty="0"/>
              <a:t> of an </a:t>
            </a:r>
            <a:r>
              <a:rPr lang="tr-TR" dirty="0" err="1"/>
              <a:t>Erlang</a:t>
            </a:r>
            <a:r>
              <a:rPr lang="tr-TR" dirty="0"/>
              <a:t>/OTP </a:t>
            </a:r>
            <a:r>
              <a:rPr lang="tr-TR" dirty="0" err="1"/>
              <a:t>system</a:t>
            </a:r>
            <a:r>
              <a:rPr lang="tr-TR" dirty="0"/>
              <a:t>.</a:t>
            </a:r>
          </a:p>
          <a:p>
            <a:r>
              <a:rPr lang="tr-TR" b="1" dirty="0" err="1"/>
              <a:t>Runtime_Tools</a:t>
            </a:r>
            <a:r>
              <a:rPr lang="tr-TR" dirty="0"/>
              <a:t> Tools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include</a:t>
            </a:r>
            <a:r>
              <a:rPr lang="tr-TR" dirty="0"/>
              <a:t> in a </a:t>
            </a:r>
            <a:r>
              <a:rPr lang="tr-TR" dirty="0" err="1"/>
              <a:t>production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.</a:t>
            </a:r>
          </a:p>
          <a:p>
            <a:r>
              <a:rPr lang="tr-TR" b="1" dirty="0" err="1"/>
              <a:t>Toolbar</a:t>
            </a:r>
            <a:r>
              <a:rPr lang="tr-TR" dirty="0"/>
              <a:t> A </a:t>
            </a:r>
            <a:r>
              <a:rPr lang="tr-TR" dirty="0" err="1"/>
              <a:t>tool</a:t>
            </a:r>
            <a:r>
              <a:rPr lang="tr-TR" dirty="0"/>
              <a:t> bar </a:t>
            </a:r>
            <a:r>
              <a:rPr lang="tr-TR" dirty="0" err="1"/>
              <a:t>simplifying</a:t>
            </a:r>
            <a:r>
              <a:rPr lang="tr-TR" dirty="0"/>
              <a:t> </a:t>
            </a:r>
            <a:r>
              <a:rPr lang="tr-TR" dirty="0" err="1"/>
              <a:t>access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Erlang</a:t>
            </a:r>
            <a:r>
              <a:rPr lang="tr-TR" dirty="0"/>
              <a:t>/OTP </a:t>
            </a:r>
            <a:r>
              <a:rPr lang="tr-TR" dirty="0" err="1"/>
              <a:t>tools</a:t>
            </a:r>
            <a:r>
              <a:rPr lang="tr-TR" dirty="0"/>
              <a:t>.</a:t>
            </a:r>
          </a:p>
          <a:p>
            <a:r>
              <a:rPr lang="tr-TR" b="1" dirty="0"/>
              <a:t>Tools</a:t>
            </a:r>
            <a:r>
              <a:rPr lang="tr-TR" dirty="0"/>
              <a:t> A set of </a:t>
            </a:r>
            <a:r>
              <a:rPr lang="tr-TR" dirty="0" err="1"/>
              <a:t>programming</a:t>
            </a:r>
            <a:r>
              <a:rPr lang="tr-TR" dirty="0"/>
              <a:t> </a:t>
            </a:r>
            <a:r>
              <a:rPr lang="tr-TR" dirty="0" err="1"/>
              <a:t>tools</a:t>
            </a:r>
            <a:r>
              <a:rPr lang="tr-TR" dirty="0"/>
              <a:t> </a:t>
            </a:r>
            <a:r>
              <a:rPr lang="tr-TR" dirty="0" err="1"/>
              <a:t>including</a:t>
            </a:r>
            <a:r>
              <a:rPr lang="tr-TR" dirty="0"/>
              <a:t> a </a:t>
            </a:r>
            <a:r>
              <a:rPr lang="tr-TR" dirty="0" err="1"/>
              <a:t>coverage</a:t>
            </a:r>
            <a:r>
              <a:rPr lang="tr-TR" dirty="0"/>
              <a:t> </a:t>
            </a:r>
            <a:r>
              <a:rPr lang="tr-TR" dirty="0" err="1"/>
              <a:t>analyzer</a:t>
            </a:r>
            <a:r>
              <a:rPr lang="tr-TR" dirty="0"/>
              <a:t> </a:t>
            </a:r>
            <a:r>
              <a:rPr lang="tr-TR" dirty="0" err="1"/>
              <a:t>etc</a:t>
            </a:r>
            <a:r>
              <a:rPr lang="tr-TR" dirty="0"/>
              <a:t>.</a:t>
            </a:r>
          </a:p>
          <a:p>
            <a:r>
              <a:rPr lang="tr-TR" b="1" dirty="0"/>
              <a:t>TV</a:t>
            </a:r>
            <a:r>
              <a:rPr lang="tr-TR" dirty="0"/>
              <a:t> An ETS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Mnesia</a:t>
            </a:r>
            <a:r>
              <a:rPr lang="tr-TR" dirty="0"/>
              <a:t> </a:t>
            </a:r>
            <a:r>
              <a:rPr lang="tr-TR" dirty="0" err="1"/>
              <a:t>graphical</a:t>
            </a:r>
            <a:r>
              <a:rPr lang="tr-TR" dirty="0"/>
              <a:t> 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dirty="0" err="1"/>
              <a:t>visualizer</a:t>
            </a:r>
            <a:r>
              <a:rPr lang="tr-TR" dirty="0"/>
              <a:t>.</a:t>
            </a:r>
          </a:p>
          <a:p>
            <a:endParaRPr lang="tr-T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D28D58-80D5-3641-9211-6ECE5171C65E}"/>
              </a:ext>
            </a:extLst>
          </p:cNvPr>
          <p:cNvSpPr/>
          <p:nvPr/>
        </p:nvSpPr>
        <p:spPr>
          <a:xfrm>
            <a:off x="3869268" y="1123836"/>
            <a:ext cx="713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Tools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5815A4-36A2-9D42-8D51-A6D5E32BE658}"/>
              </a:ext>
            </a:extLst>
          </p:cNvPr>
          <p:cNvSpPr/>
          <p:nvPr/>
        </p:nvSpPr>
        <p:spPr>
          <a:xfrm>
            <a:off x="3958136" y="5540353"/>
            <a:ext cx="5501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hlinkClick r:id="rId2"/>
              </a:rPr>
              <a:t>Feel free for contribute =&gt; https://github.com/erlang/otp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18703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846F9A-D783-4E4F-85ED-F7846F8F695B}"/>
              </a:ext>
            </a:extLst>
          </p:cNvPr>
          <p:cNvSpPr/>
          <p:nvPr/>
        </p:nvSpPr>
        <p:spPr>
          <a:xfrm>
            <a:off x="3329443" y="2936327"/>
            <a:ext cx="53383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Erlang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Philosophy</a:t>
            </a:r>
          </a:p>
        </p:txBody>
      </p:sp>
    </p:spTree>
    <p:extLst>
      <p:ext uri="{BB962C8B-B14F-4D97-AF65-F5344CB8AC3E}">
        <p14:creationId xmlns:p14="http://schemas.microsoft.com/office/powerpoint/2010/main" val="953946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&gt; problem?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B559EF-7977-0B47-8A0A-5CF20784C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Building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massively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scalable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software</a:t>
            </a:r>
            <a:b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tr-T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Building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reliable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software</a:t>
            </a:r>
          </a:p>
          <a:p>
            <a:endParaRPr lang="tr-T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Building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software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fault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tolerance</a:t>
            </a:r>
            <a:endParaRPr lang="tr-T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488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solution</a:t>
            </a:r>
            <a:r>
              <a:rPr lang="tr-TR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B559EF-7977-0B47-8A0A-5CF20784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109435"/>
            <a:ext cx="7315200" cy="5120640"/>
          </a:xfrm>
        </p:spPr>
        <p:txBody>
          <a:bodyPr>
            <a:normAutofit/>
          </a:bodyPr>
          <a:lstStyle/>
          <a:p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Erlang’s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concurrency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scale</a:t>
            </a:r>
            <a:b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tr-T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Erlang’s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failure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handlers</a:t>
            </a:r>
            <a:b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tr-T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Erlang’s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built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fault</a:t>
            </a:r>
            <a:r>
              <a:rPr lang="tr-TR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tolerance</a:t>
            </a:r>
            <a:endParaRPr lang="tr-T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tr-T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602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philosophy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E223D-C1F3-EB4E-A514-AC3BA00B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468" y="1007589"/>
            <a:ext cx="7305947" cy="473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35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philosophy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E223D-C1F3-EB4E-A514-AC3BA00B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733" y="1007589"/>
            <a:ext cx="7269417" cy="47397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1655CA-87C9-E842-ABBE-A4363CD34249}"/>
              </a:ext>
            </a:extLst>
          </p:cNvPr>
          <p:cNvSpPr/>
          <p:nvPr/>
        </p:nvSpPr>
        <p:spPr>
          <a:xfrm>
            <a:off x="3817433" y="5439545"/>
            <a:ext cx="870538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300" dirty="0">
                <a:hlinkClick r:id="rId3"/>
              </a:rPr>
              <a:t>https://labs.zingat.com/parallelism-concurrency-paralellik-ve-e%C5%9Fzamanl%C4%B1l%C4%B1k-d530665f4223</a:t>
            </a:r>
            <a:endParaRPr lang="tr-TR" sz="1300" dirty="0"/>
          </a:p>
        </p:txBody>
      </p:sp>
    </p:spTree>
    <p:extLst>
      <p:ext uri="{BB962C8B-B14F-4D97-AF65-F5344CB8AC3E}">
        <p14:creationId xmlns:p14="http://schemas.microsoft.com/office/powerpoint/2010/main" val="781176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what</a:t>
            </a:r>
            <a:r>
              <a:rPr lang="tr-TR" dirty="0"/>
              <a:t> is </a:t>
            </a:r>
            <a:r>
              <a:rPr lang="tr-TR" dirty="0" err="1"/>
              <a:t>Erlang</a:t>
            </a:r>
            <a:r>
              <a:rPr lang="tr-TR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B559EF-7977-0B47-8A0A-5CF20784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6436" y="986770"/>
            <a:ext cx="5408032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800" dirty="0"/>
              <a:t>is a </a:t>
            </a:r>
            <a:r>
              <a:rPr lang="tr-TR" sz="2800" b="1" i="1" dirty="0" err="1"/>
              <a:t>programming</a:t>
            </a:r>
            <a:r>
              <a:rPr lang="tr-TR" sz="2800" b="1" i="1" dirty="0"/>
              <a:t> </a:t>
            </a:r>
            <a:r>
              <a:rPr lang="tr-TR" sz="2800" b="1" i="1" dirty="0" err="1"/>
              <a:t>language</a:t>
            </a:r>
            <a:r>
              <a:rPr lang="tr-TR" sz="2800" dirty="0"/>
              <a:t> </a:t>
            </a:r>
            <a:r>
              <a:rPr lang="tr-TR" sz="2800" dirty="0" err="1"/>
              <a:t>used</a:t>
            </a:r>
            <a:r>
              <a:rPr lang="tr-TR" sz="2800" dirty="0"/>
              <a:t> </a:t>
            </a:r>
            <a:r>
              <a:rPr lang="tr-TR" sz="2800" dirty="0" err="1"/>
              <a:t>to</a:t>
            </a:r>
            <a:r>
              <a:rPr lang="tr-TR" sz="2800" dirty="0"/>
              <a:t> </a:t>
            </a:r>
            <a:r>
              <a:rPr lang="tr-TR" sz="2800" dirty="0" err="1"/>
              <a:t>build</a:t>
            </a:r>
            <a:r>
              <a:rPr lang="tr-TR" sz="2800" dirty="0"/>
              <a:t> </a:t>
            </a:r>
            <a:r>
              <a:rPr lang="tr-TR" sz="2800" dirty="0" err="1"/>
              <a:t>massively</a:t>
            </a:r>
            <a:r>
              <a:rPr lang="tr-TR" sz="2800" dirty="0"/>
              <a:t> </a:t>
            </a:r>
            <a:r>
              <a:rPr lang="tr-TR" sz="2800" i="1" u="sng" dirty="0" err="1"/>
              <a:t>scalable</a:t>
            </a:r>
            <a:r>
              <a:rPr lang="tr-TR" sz="2800" dirty="0"/>
              <a:t> </a:t>
            </a:r>
            <a:r>
              <a:rPr lang="tr-TR" sz="2800" i="1" u="sng" dirty="0" err="1"/>
              <a:t>soft</a:t>
            </a:r>
            <a:r>
              <a:rPr lang="tr-TR" sz="2800" i="1" u="sng" dirty="0"/>
              <a:t> </a:t>
            </a:r>
            <a:r>
              <a:rPr lang="tr-TR" sz="2800" i="1" u="sng" dirty="0" err="1"/>
              <a:t>real</a:t>
            </a:r>
            <a:r>
              <a:rPr lang="tr-TR" sz="2800" i="1" u="sng" dirty="0"/>
              <a:t>-time</a:t>
            </a:r>
            <a:r>
              <a:rPr lang="tr-TR" sz="2800" dirty="0"/>
              <a:t> </a:t>
            </a:r>
            <a:r>
              <a:rPr lang="tr-TR" sz="2800" dirty="0" err="1"/>
              <a:t>systems</a:t>
            </a:r>
            <a:r>
              <a:rPr lang="tr-TR" sz="2800" dirty="0"/>
              <a:t> </a:t>
            </a:r>
            <a:r>
              <a:rPr lang="tr-TR" sz="2800" dirty="0" err="1"/>
              <a:t>with</a:t>
            </a:r>
            <a:r>
              <a:rPr lang="tr-TR" sz="2800" dirty="0"/>
              <a:t> </a:t>
            </a:r>
            <a:r>
              <a:rPr lang="tr-TR" sz="2800" dirty="0" err="1"/>
              <a:t>requirements</a:t>
            </a:r>
            <a:r>
              <a:rPr lang="tr-TR" sz="2800" dirty="0"/>
              <a:t> on </a:t>
            </a:r>
            <a:r>
              <a:rPr lang="tr-TR" sz="2800" i="1" u="sng" dirty="0" err="1"/>
              <a:t>high</a:t>
            </a:r>
            <a:r>
              <a:rPr lang="tr-TR" sz="2800" i="1" u="sng" dirty="0"/>
              <a:t> </a:t>
            </a:r>
            <a:r>
              <a:rPr lang="tr-TR" sz="2800" i="1" u="sng" dirty="0" err="1"/>
              <a:t>availability</a:t>
            </a:r>
            <a:r>
              <a:rPr lang="tr-TR" sz="2800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219BC-9204-B149-BBF7-FFF958447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811966"/>
            <a:ext cx="1739900" cy="152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564954-A600-EF43-9EA3-00B724B4B011}"/>
              </a:ext>
            </a:extLst>
          </p:cNvPr>
          <p:cNvSpPr txBox="1"/>
          <p:nvPr/>
        </p:nvSpPr>
        <p:spPr>
          <a:xfrm>
            <a:off x="6400594" y="2434158"/>
            <a:ext cx="214353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7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concurrency-oriented</a:t>
            </a:r>
            <a:endParaRPr lang="tr-TR" sz="17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822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philosophy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E223D-C1F3-EB4E-A514-AC3BA00B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468" y="996438"/>
            <a:ext cx="7305947" cy="47397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B2E7BC-118B-6C41-AFAB-D04DEE493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468" y="1029288"/>
            <a:ext cx="7306642" cy="474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41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philosophy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E223D-C1F3-EB4E-A514-AC3BA00B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468" y="996438"/>
            <a:ext cx="7305947" cy="47397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B2E7BC-118B-6C41-AFAB-D04DEE493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468" y="1034125"/>
            <a:ext cx="7306642" cy="47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21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fault</a:t>
            </a:r>
            <a:r>
              <a:rPr lang="tr-TR" dirty="0"/>
              <a:t> </a:t>
            </a:r>
            <a:r>
              <a:rPr lang="tr-TR" dirty="0" err="1"/>
              <a:t>tolerance</a:t>
            </a:r>
            <a:endParaRPr lang="tr-TR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3239483-B84A-354B-B3AF-4510BC441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/>
          </a:bodyPr>
          <a:lstStyle/>
          <a:p>
            <a:r>
              <a:rPr lang="tr-TR" dirty="0" err="1"/>
              <a:t>Fault</a:t>
            </a:r>
            <a:r>
              <a:rPr lang="tr-TR" dirty="0"/>
              <a:t> </a:t>
            </a:r>
            <a:r>
              <a:rPr lang="tr-TR" dirty="0" err="1"/>
              <a:t>tolerance</a:t>
            </a:r>
            <a:r>
              <a:rPr lang="tr-TR" dirty="0"/>
              <a:t> </a:t>
            </a:r>
            <a:r>
              <a:rPr lang="tr-TR" dirty="0" err="1"/>
              <a:t>means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 can </a:t>
            </a:r>
            <a:r>
              <a:rPr lang="tr-TR" dirty="0" err="1"/>
              <a:t>work</a:t>
            </a:r>
            <a:r>
              <a:rPr lang="tr-TR" dirty="0"/>
              <a:t> </a:t>
            </a:r>
            <a:r>
              <a:rPr lang="tr-TR" dirty="0" err="1"/>
              <a:t>even</a:t>
            </a:r>
            <a:r>
              <a:rPr lang="tr-TR" dirty="0"/>
              <a:t> </a:t>
            </a:r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components</a:t>
            </a:r>
            <a:r>
              <a:rPr lang="tr-TR" dirty="0"/>
              <a:t> (software </a:t>
            </a:r>
            <a:r>
              <a:rPr lang="tr-TR" dirty="0" err="1"/>
              <a:t>or</a:t>
            </a:r>
            <a:r>
              <a:rPr lang="tr-TR" dirty="0"/>
              <a:t> hardware) fail.</a:t>
            </a:r>
            <a:br>
              <a:rPr lang="tr-TR" dirty="0"/>
            </a:br>
            <a:endParaRPr lang="tr-TR" dirty="0"/>
          </a:p>
          <a:p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guard</a:t>
            </a:r>
            <a:r>
              <a:rPr lang="tr-TR" dirty="0"/>
              <a:t> </a:t>
            </a:r>
            <a:r>
              <a:rPr lang="tr-TR" dirty="0" err="1"/>
              <a:t>against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failure</a:t>
            </a:r>
            <a:r>
              <a:rPr lang="tr-TR" dirty="0"/>
              <a:t> of an </a:t>
            </a:r>
            <a:r>
              <a:rPr lang="tr-TR" dirty="0" err="1"/>
              <a:t>entire</a:t>
            </a:r>
            <a:r>
              <a:rPr lang="tr-TR" dirty="0"/>
              <a:t> </a:t>
            </a:r>
            <a:r>
              <a:rPr lang="tr-TR" dirty="0" err="1"/>
              <a:t>computer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need</a:t>
            </a:r>
            <a:r>
              <a:rPr lang="tr-TR" dirty="0"/>
              <a:t> </a:t>
            </a:r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computers</a:t>
            </a:r>
            <a:r>
              <a:rPr lang="tr-TR" dirty="0"/>
              <a:t>. | Joe Armstrong</a:t>
            </a:r>
          </a:p>
          <a:p>
            <a:endParaRPr lang="tr-TR" dirty="0"/>
          </a:p>
          <a:p>
            <a:r>
              <a:rPr lang="tr-TR" dirty="0" err="1"/>
              <a:t>Concurrent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distributed</a:t>
            </a:r>
            <a:r>
              <a:rPr lang="tr-TR" dirty="0"/>
              <a:t> </a:t>
            </a:r>
            <a:r>
              <a:rPr lang="tr-TR" dirty="0" err="1"/>
              <a:t>processes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can </a:t>
            </a:r>
            <a:r>
              <a:rPr lang="tr-TR" dirty="0" err="1"/>
              <a:t>monitor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computers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3404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fault</a:t>
            </a:r>
            <a:r>
              <a:rPr lang="tr-TR" dirty="0"/>
              <a:t> </a:t>
            </a:r>
            <a:r>
              <a:rPr lang="tr-TR" dirty="0" err="1"/>
              <a:t>tolerance</a:t>
            </a:r>
            <a:endParaRPr lang="tr-TR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3239483-B84A-354B-B3AF-4510BC441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/>
          </a:bodyPr>
          <a:lstStyle/>
          <a:p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first</a:t>
            </a:r>
            <a:r>
              <a:rPr lang="tr-TR" dirty="0"/>
              <a:t> </a:t>
            </a:r>
            <a:r>
              <a:rPr lang="tr-TR" dirty="0" err="1"/>
              <a:t>computer</a:t>
            </a:r>
            <a:r>
              <a:rPr lang="tr-TR" dirty="0"/>
              <a:t> </a:t>
            </a:r>
            <a:r>
              <a:rPr lang="tr-TR" dirty="0" err="1"/>
              <a:t>crashes</a:t>
            </a:r>
            <a:r>
              <a:rPr lang="tr-TR" dirty="0"/>
              <a:t>,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failure</a:t>
            </a:r>
            <a:r>
              <a:rPr lang="tr-TR" dirty="0"/>
              <a:t> is </a:t>
            </a:r>
            <a:r>
              <a:rPr lang="tr-TR" dirty="0" err="1"/>
              <a:t>noticed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second</a:t>
            </a:r>
            <a:r>
              <a:rPr lang="tr-TR" dirty="0"/>
              <a:t> </a:t>
            </a:r>
            <a:r>
              <a:rPr lang="tr-TR" dirty="0" err="1"/>
              <a:t>computer</a:t>
            </a:r>
            <a:r>
              <a:rPr lang="tr-TR" dirty="0"/>
              <a:t>,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</a:t>
            </a:r>
            <a:r>
              <a:rPr lang="tr-TR" dirty="0" err="1"/>
              <a:t>try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correct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error</a:t>
            </a:r>
            <a:r>
              <a:rPr lang="tr-TR" dirty="0"/>
              <a:t>.</a:t>
            </a:r>
            <a:br>
              <a:rPr lang="tr-TR" dirty="0"/>
            </a:br>
            <a:endParaRPr lang="tr-TR" dirty="0"/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failure</a:t>
            </a:r>
            <a:r>
              <a:rPr lang="tr-TR" dirty="0"/>
              <a:t> of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must</a:t>
            </a:r>
            <a:r>
              <a:rPr lang="tr-TR" dirty="0"/>
              <a:t> be </a:t>
            </a:r>
            <a:r>
              <a:rPr lang="tr-TR" dirty="0" err="1"/>
              <a:t>corrected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another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 </a:t>
            </a:r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they’re</a:t>
            </a:r>
            <a:r>
              <a:rPr lang="tr-TR" dirty="0"/>
              <a:t> on </a:t>
            </a:r>
            <a:r>
              <a:rPr lang="tr-TR" dirty="0" err="1"/>
              <a:t>separate</a:t>
            </a:r>
            <a:r>
              <a:rPr lang="tr-TR" dirty="0"/>
              <a:t> </a:t>
            </a:r>
            <a:r>
              <a:rPr lang="tr-TR" dirty="0" err="1"/>
              <a:t>machines</a:t>
            </a:r>
            <a:r>
              <a:rPr lang="tr-TR" dirty="0"/>
              <a:t>, </a:t>
            </a:r>
            <a:r>
              <a:rPr lang="tr-TR" dirty="0" err="1"/>
              <a:t>Erlang</a:t>
            </a:r>
            <a:r>
              <a:rPr lang="tr-TR" dirty="0"/>
              <a:t> </a:t>
            </a:r>
            <a:r>
              <a:rPr lang="tr-TR" dirty="0" err="1"/>
              <a:t>uses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mechanism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failures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 A is </a:t>
            </a:r>
            <a:r>
              <a:rPr lang="tr-TR" dirty="0" err="1"/>
              <a:t>monitoring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 B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Process</a:t>
            </a:r>
            <a:r>
              <a:rPr lang="tr-TR" dirty="0"/>
              <a:t> B </a:t>
            </a:r>
            <a:r>
              <a:rPr lang="tr-TR" dirty="0" err="1"/>
              <a:t>dies</a:t>
            </a:r>
            <a:r>
              <a:rPr lang="tr-TR" dirty="0"/>
              <a:t>, </a:t>
            </a:r>
            <a:r>
              <a:rPr lang="tr-TR" dirty="0" err="1"/>
              <a:t>Process</a:t>
            </a:r>
            <a:r>
              <a:rPr lang="tr-TR" dirty="0"/>
              <a:t> A is </a:t>
            </a:r>
            <a:r>
              <a:rPr lang="tr-TR" dirty="0" err="1"/>
              <a:t>notified</a:t>
            </a:r>
            <a:r>
              <a:rPr lang="tr-TR" dirty="0"/>
              <a:t>. </a:t>
            </a:r>
          </a:p>
          <a:p>
            <a:endParaRPr lang="tr-TR" dirty="0"/>
          </a:p>
          <a:p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healthy</a:t>
            </a:r>
            <a:r>
              <a:rPr lang="tr-TR" dirty="0"/>
              <a:t> </a:t>
            </a:r>
            <a:r>
              <a:rPr lang="tr-TR" dirty="0" err="1"/>
              <a:t>processor</a:t>
            </a:r>
            <a:r>
              <a:rPr lang="tr-TR" dirty="0"/>
              <a:t> </a:t>
            </a:r>
            <a:r>
              <a:rPr lang="tr-TR" dirty="0" err="1"/>
              <a:t>notified</a:t>
            </a:r>
            <a:r>
              <a:rPr lang="tr-TR" dirty="0"/>
              <a:t>, it </a:t>
            </a:r>
            <a:r>
              <a:rPr lang="tr-TR" dirty="0" err="1"/>
              <a:t>could</a:t>
            </a:r>
            <a:r>
              <a:rPr lang="tr-TR" dirty="0"/>
              <a:t> </a:t>
            </a:r>
            <a:r>
              <a:rPr lang="tr-TR" dirty="0" err="1"/>
              <a:t>handle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crash</a:t>
            </a:r>
            <a:r>
              <a:rPr lang="tr-TR" dirty="0"/>
              <a:t> </a:t>
            </a:r>
            <a:r>
              <a:rPr lang="tr-TR" dirty="0" err="1"/>
              <a:t>report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it </a:t>
            </a:r>
            <a:r>
              <a:rPr lang="tr-TR" dirty="0" err="1"/>
              <a:t>could</a:t>
            </a:r>
            <a:r>
              <a:rPr lang="tr-TR" dirty="0"/>
              <a:t> </a:t>
            </a:r>
            <a:r>
              <a:rPr lang="tr-TR" dirty="0" err="1"/>
              <a:t>starts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restart</a:t>
            </a:r>
            <a:r>
              <a:rPr lang="tr-TR" dirty="0"/>
              <a:t> </a:t>
            </a:r>
            <a:r>
              <a:rPr lang="tr-TR" dirty="0" err="1"/>
              <a:t>strategy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something</a:t>
            </a:r>
            <a:r>
              <a:rPr lang="tr-TR" dirty="0"/>
              <a:t> else. </a:t>
            </a:r>
          </a:p>
        </p:txBody>
      </p:sp>
    </p:spTree>
    <p:extLst>
      <p:ext uri="{BB962C8B-B14F-4D97-AF65-F5344CB8AC3E}">
        <p14:creationId xmlns:p14="http://schemas.microsoft.com/office/powerpoint/2010/main" val="1615497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philosophy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E223D-C1F3-EB4E-A514-AC3BA00B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468" y="996438"/>
            <a:ext cx="7305947" cy="47397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B2E7BC-118B-6C41-AFAB-D04DEE493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962" y="1034125"/>
            <a:ext cx="7301654" cy="47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475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philosophy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E223D-C1F3-EB4E-A514-AC3BA00B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468" y="996438"/>
            <a:ext cx="7305947" cy="47397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B2E7BC-118B-6C41-AFAB-D04DEE493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024" y="1034125"/>
            <a:ext cx="7287530" cy="47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19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code</a:t>
            </a:r>
            <a:r>
              <a:rPr lang="tr-TR" dirty="0"/>
              <a:t> </a:t>
            </a:r>
            <a:r>
              <a:rPr lang="tr-TR" dirty="0" err="1"/>
              <a:t>reload</a:t>
            </a:r>
            <a:endParaRPr lang="tr-TR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3239483-B84A-354B-B3AF-4510BC441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/>
          </a:bodyPr>
          <a:lstStyle/>
          <a:p>
            <a:r>
              <a:rPr lang="tr-TR" dirty="0" err="1"/>
              <a:t>In</a:t>
            </a:r>
            <a:r>
              <a:rPr lang="tr-TR" dirty="0"/>
              <a:t> an </a:t>
            </a:r>
            <a:r>
              <a:rPr lang="tr-TR" dirty="0" err="1"/>
              <a:t>Erlang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, it is </a:t>
            </a:r>
            <a:r>
              <a:rPr lang="tr-TR" dirty="0" err="1"/>
              <a:t>easy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compile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load</a:t>
            </a:r>
            <a:r>
              <a:rPr lang="tr-TR" dirty="0"/>
              <a:t> a </a:t>
            </a:r>
            <a:r>
              <a:rPr lang="tr-TR" dirty="0" err="1"/>
              <a:t>replacement</a:t>
            </a:r>
            <a:r>
              <a:rPr lang="tr-TR" dirty="0"/>
              <a:t> </a:t>
            </a:r>
            <a:r>
              <a:rPr lang="tr-TR" dirty="0" err="1"/>
              <a:t>module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an </a:t>
            </a:r>
            <a:r>
              <a:rPr lang="tr-TR" dirty="0" err="1"/>
              <a:t>existing</a:t>
            </a:r>
            <a:r>
              <a:rPr lang="tr-TR" dirty="0"/>
              <a:t> </a:t>
            </a:r>
            <a:r>
              <a:rPr lang="tr-TR" dirty="0" err="1"/>
              <a:t>one</a:t>
            </a:r>
            <a:r>
              <a:rPr lang="tr-TR" dirty="0"/>
              <a:t>.</a:t>
            </a:r>
            <a:br>
              <a:rPr lang="tr-TR" dirty="0"/>
            </a:br>
            <a:endParaRPr lang="tr-TR" dirty="0"/>
          </a:p>
          <a:p>
            <a:r>
              <a:rPr lang="tr-TR" dirty="0" err="1"/>
              <a:t>The</a:t>
            </a:r>
            <a:r>
              <a:rPr lang="tr-TR" dirty="0"/>
              <a:t> BEAM </a:t>
            </a:r>
            <a:r>
              <a:rPr lang="tr-TR" dirty="0" err="1"/>
              <a:t>emulator</a:t>
            </a:r>
            <a:r>
              <a:rPr lang="tr-TR" dirty="0"/>
              <a:t> </a:t>
            </a:r>
            <a:r>
              <a:rPr lang="tr-TR" dirty="0" err="1"/>
              <a:t>does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swap </a:t>
            </a:r>
            <a:r>
              <a:rPr lang="tr-TR" dirty="0" err="1"/>
              <a:t>automatically</a:t>
            </a:r>
            <a:r>
              <a:rPr lang="tr-TR" dirty="0"/>
              <a:t> </a:t>
            </a:r>
            <a:r>
              <a:rPr lang="tr-TR" dirty="0" err="1"/>
              <a:t>without</a:t>
            </a:r>
            <a:r>
              <a:rPr lang="tr-TR" dirty="0"/>
              <a:t> </a:t>
            </a:r>
            <a:r>
              <a:rPr lang="tr-TR" dirty="0" err="1"/>
              <a:t>apparently</a:t>
            </a:r>
            <a:r>
              <a:rPr lang="tr-TR" dirty="0"/>
              <a:t> </a:t>
            </a:r>
            <a:r>
              <a:rPr lang="tr-TR" dirty="0" err="1"/>
              <a:t>stopping</a:t>
            </a:r>
            <a:r>
              <a:rPr lang="tr-TR" dirty="0"/>
              <a:t> </a:t>
            </a:r>
            <a:r>
              <a:rPr lang="tr-TR" dirty="0" err="1"/>
              <a:t>anything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makes</a:t>
            </a:r>
            <a:r>
              <a:rPr lang="tr-TR" dirty="0"/>
              <a:t> it </a:t>
            </a:r>
            <a:r>
              <a:rPr lang="tr-TR" dirty="0" err="1"/>
              <a:t>possible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do </a:t>
            </a:r>
            <a:r>
              <a:rPr lang="tr-TR" dirty="0" err="1"/>
              <a:t>upgrades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essentially</a:t>
            </a:r>
            <a:r>
              <a:rPr lang="tr-TR" dirty="0"/>
              <a:t> </a:t>
            </a:r>
            <a:r>
              <a:rPr lang="tr-TR" dirty="0" err="1"/>
              <a:t>zero</a:t>
            </a:r>
            <a:r>
              <a:rPr lang="tr-TR" dirty="0"/>
              <a:t> </a:t>
            </a:r>
            <a:r>
              <a:rPr lang="tr-TR" dirty="0" err="1"/>
              <a:t>downtime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0191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philosophy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E223D-C1F3-EB4E-A514-AC3BA00B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468" y="996438"/>
            <a:ext cx="7305947" cy="47397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B2E7BC-118B-6C41-AFAB-D04DEE493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945" y="1034125"/>
            <a:ext cx="7277687" cy="47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55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philosophy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E223D-C1F3-EB4E-A514-AC3BA00B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468" y="996438"/>
            <a:ext cx="7305947" cy="47397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B2E7BC-118B-6C41-AFAB-D04DEE493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945" y="1044853"/>
            <a:ext cx="7277687" cy="471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67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846F9A-D783-4E4F-85ED-F7846F8F695B}"/>
              </a:ext>
            </a:extLst>
          </p:cNvPr>
          <p:cNvSpPr/>
          <p:nvPr/>
        </p:nvSpPr>
        <p:spPr>
          <a:xfrm>
            <a:off x="859212" y="2936327"/>
            <a:ext cx="10278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Who is using </a:t>
            </a:r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Erlang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in productions?</a:t>
            </a:r>
          </a:p>
        </p:txBody>
      </p:sp>
    </p:spTree>
    <p:extLst>
      <p:ext uri="{BB962C8B-B14F-4D97-AF65-F5344CB8AC3E}">
        <p14:creationId xmlns:p14="http://schemas.microsoft.com/office/powerpoint/2010/main" val="2406538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what</a:t>
            </a:r>
            <a:r>
              <a:rPr lang="tr-TR" dirty="0"/>
              <a:t> is </a:t>
            </a:r>
            <a:r>
              <a:rPr lang="tr-TR" dirty="0" err="1"/>
              <a:t>Erlang</a:t>
            </a:r>
            <a:r>
              <a:rPr lang="tr-TR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B559EF-7977-0B47-8A0A-5CF20784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4133" y="986769"/>
            <a:ext cx="6244579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800" dirty="0"/>
              <a:t>is a </a:t>
            </a:r>
            <a:r>
              <a:rPr lang="tr-TR" sz="2800" dirty="0" err="1"/>
              <a:t>programming</a:t>
            </a:r>
            <a:r>
              <a:rPr lang="tr-TR" sz="2800" dirty="0"/>
              <a:t> </a:t>
            </a:r>
            <a:r>
              <a:rPr lang="tr-TR" sz="2800" dirty="0" err="1"/>
              <a:t>language</a:t>
            </a:r>
            <a:r>
              <a:rPr lang="tr-TR" sz="2800" dirty="0"/>
              <a:t> </a:t>
            </a:r>
            <a:r>
              <a:rPr lang="tr-TR" sz="2800" dirty="0" err="1"/>
              <a:t>specifically</a:t>
            </a:r>
            <a:r>
              <a:rPr lang="tr-TR" sz="2800" dirty="0"/>
              <a:t> </a:t>
            </a:r>
            <a:r>
              <a:rPr lang="tr-TR" sz="2800" dirty="0" err="1"/>
              <a:t>designed</a:t>
            </a:r>
            <a:r>
              <a:rPr lang="tr-TR" sz="2800" dirty="0"/>
              <a:t> </a:t>
            </a:r>
            <a:r>
              <a:rPr lang="tr-TR" sz="2800" dirty="0" err="1"/>
              <a:t>to</a:t>
            </a:r>
            <a:r>
              <a:rPr lang="tr-TR" sz="2800" dirty="0"/>
              <a:t> </a:t>
            </a:r>
            <a:r>
              <a:rPr lang="tr-TR" sz="2800" dirty="0" err="1"/>
              <a:t>build</a:t>
            </a:r>
            <a:r>
              <a:rPr lang="tr-TR" sz="2800" dirty="0"/>
              <a:t> </a:t>
            </a:r>
            <a:r>
              <a:rPr lang="tr-TR" sz="2800" b="1" dirty="0" err="1"/>
              <a:t>fault-tolerant</a:t>
            </a:r>
            <a:r>
              <a:rPr lang="tr-TR" sz="2800" dirty="0"/>
              <a:t>, </a:t>
            </a:r>
            <a:r>
              <a:rPr lang="tr-TR" sz="2800" b="1" dirty="0" err="1"/>
              <a:t>distributed</a:t>
            </a:r>
            <a:r>
              <a:rPr lang="tr-TR" sz="2800" dirty="0"/>
              <a:t> </a:t>
            </a:r>
            <a:r>
              <a:rPr lang="tr-TR" sz="2800" dirty="0" err="1"/>
              <a:t>systems</a:t>
            </a:r>
            <a:r>
              <a:rPr lang="tr-TR" sz="2800" dirty="0"/>
              <a:t> </a:t>
            </a:r>
            <a:r>
              <a:rPr lang="tr-TR" sz="2800" dirty="0" err="1"/>
              <a:t>which</a:t>
            </a:r>
            <a:r>
              <a:rPr lang="tr-TR" sz="2800" dirty="0"/>
              <a:t> can </a:t>
            </a:r>
            <a:r>
              <a:rPr lang="tr-TR" sz="2800" dirty="0" err="1"/>
              <a:t>contain</a:t>
            </a:r>
            <a:r>
              <a:rPr lang="tr-TR" sz="2800" dirty="0"/>
              <a:t> a </a:t>
            </a:r>
            <a:r>
              <a:rPr lang="tr-TR" sz="2800" dirty="0" err="1"/>
              <a:t>large</a:t>
            </a:r>
            <a:r>
              <a:rPr lang="tr-TR" sz="2800" dirty="0"/>
              <a:t> </a:t>
            </a:r>
            <a:r>
              <a:rPr lang="tr-TR" sz="2800" dirty="0" err="1"/>
              <a:t>number</a:t>
            </a:r>
            <a:r>
              <a:rPr lang="tr-TR" sz="2800" dirty="0"/>
              <a:t> of </a:t>
            </a:r>
            <a:r>
              <a:rPr lang="tr-TR" sz="2800" b="1" dirty="0" err="1"/>
              <a:t>concurrent</a:t>
            </a:r>
            <a:r>
              <a:rPr lang="tr-TR" sz="2800" b="1" dirty="0"/>
              <a:t> </a:t>
            </a:r>
            <a:r>
              <a:rPr lang="tr-TR" sz="2800" b="1" dirty="0" err="1"/>
              <a:t>processes</a:t>
            </a:r>
            <a:r>
              <a:rPr lang="tr-TR" sz="2800" b="1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1516D-9B65-324E-9329-E019CC033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811966"/>
            <a:ext cx="1739900" cy="152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2FFDE8-0804-9D4A-8278-DDDEA9FE6085}"/>
              </a:ext>
            </a:extLst>
          </p:cNvPr>
          <p:cNvSpPr/>
          <p:nvPr/>
        </p:nvSpPr>
        <p:spPr>
          <a:xfrm>
            <a:off x="6392969" y="2442634"/>
            <a:ext cx="204850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7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high-level</a:t>
            </a:r>
            <a:r>
              <a:rPr lang="tr-TR" sz="1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17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functional</a:t>
            </a:r>
            <a:endParaRPr lang="tr-TR" sz="1700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5718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who</a:t>
            </a:r>
            <a:r>
              <a:rPr lang="tr-TR" dirty="0"/>
              <a:t> is </a:t>
            </a:r>
            <a:r>
              <a:rPr lang="tr-TR" dirty="0" err="1"/>
              <a:t>using</a:t>
            </a:r>
            <a:r>
              <a:rPr lang="tr-TR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B559EF-7977-0B47-8A0A-5CF20784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6436" y="964467"/>
            <a:ext cx="5408032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800" dirty="0" err="1"/>
              <a:t>Some</a:t>
            </a:r>
            <a:r>
              <a:rPr lang="tr-TR" sz="2800" dirty="0"/>
              <a:t> of </a:t>
            </a:r>
            <a:r>
              <a:rPr lang="tr-TR" sz="2800" dirty="0" err="1"/>
              <a:t>its</a:t>
            </a:r>
            <a:r>
              <a:rPr lang="tr-TR" sz="2800" dirty="0"/>
              <a:t> </a:t>
            </a:r>
            <a:r>
              <a:rPr lang="tr-TR" sz="2800" dirty="0" err="1"/>
              <a:t>uses</a:t>
            </a:r>
            <a:r>
              <a:rPr lang="tr-TR" sz="2800" dirty="0"/>
              <a:t> </a:t>
            </a:r>
            <a:r>
              <a:rPr lang="tr-TR" sz="2800" dirty="0" err="1"/>
              <a:t>are</a:t>
            </a:r>
            <a:r>
              <a:rPr lang="tr-TR" sz="2800" dirty="0"/>
              <a:t> in </a:t>
            </a:r>
            <a:r>
              <a:rPr lang="tr-TR" sz="2800" dirty="0" err="1"/>
              <a:t>telecoms</a:t>
            </a:r>
            <a:r>
              <a:rPr lang="tr-TR" sz="2800" dirty="0"/>
              <a:t>, </a:t>
            </a:r>
            <a:r>
              <a:rPr lang="tr-TR" sz="2800" dirty="0" err="1"/>
              <a:t>banking</a:t>
            </a:r>
            <a:r>
              <a:rPr lang="tr-TR" sz="2800" dirty="0"/>
              <a:t>, e-</a:t>
            </a:r>
            <a:r>
              <a:rPr lang="tr-TR" sz="2800" dirty="0" err="1"/>
              <a:t>commerce</a:t>
            </a:r>
            <a:r>
              <a:rPr lang="tr-TR" sz="2800" dirty="0"/>
              <a:t>, </a:t>
            </a:r>
            <a:r>
              <a:rPr lang="tr-TR" sz="2800" dirty="0" err="1"/>
              <a:t>computer</a:t>
            </a:r>
            <a:r>
              <a:rPr lang="tr-TR" sz="2800" dirty="0"/>
              <a:t> </a:t>
            </a:r>
            <a:r>
              <a:rPr lang="tr-TR" sz="2800" dirty="0" err="1"/>
              <a:t>telephony</a:t>
            </a:r>
            <a:r>
              <a:rPr lang="tr-TR" sz="2800" dirty="0"/>
              <a:t> </a:t>
            </a:r>
            <a:r>
              <a:rPr lang="tr-TR" sz="2800" dirty="0" err="1"/>
              <a:t>and</a:t>
            </a:r>
            <a:r>
              <a:rPr lang="tr-TR" sz="2800" dirty="0"/>
              <a:t> </a:t>
            </a:r>
            <a:r>
              <a:rPr lang="tr-TR" sz="2800" dirty="0" err="1"/>
              <a:t>instant</a:t>
            </a:r>
            <a:r>
              <a:rPr lang="tr-TR" sz="2800" dirty="0"/>
              <a:t> </a:t>
            </a:r>
            <a:r>
              <a:rPr lang="tr-TR" sz="2800" dirty="0" err="1"/>
              <a:t>messaging</a:t>
            </a:r>
            <a:r>
              <a:rPr lang="tr-TR" sz="2800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097C3-9951-BF4B-9DF8-283EADE34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811966"/>
            <a:ext cx="17399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061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4" y="1157290"/>
            <a:ext cx="2947482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who</a:t>
            </a:r>
            <a:r>
              <a:rPr lang="tr-TR" dirty="0"/>
              <a:t> is </a:t>
            </a:r>
            <a:r>
              <a:rPr lang="tr-TR" dirty="0" err="1"/>
              <a:t>using</a:t>
            </a:r>
            <a:r>
              <a:rPr lang="tr-TR" dirty="0"/>
              <a:t>?</a:t>
            </a:r>
            <a:endParaRPr lang="tr-TR" sz="2800" dirty="0">
              <a:solidFill>
                <a:schemeClr val="bg1">
                  <a:lumMod val="95000"/>
                </a:schemeClr>
              </a:solidFill>
              <a:latin typeface="Gabriola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2D3412-B07A-364F-8B20-15CD5F130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766" y="3926232"/>
            <a:ext cx="2891418" cy="22581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31837-0195-1A45-A0E8-02149B155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078" y="3892779"/>
            <a:ext cx="1625600" cy="162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8E6B42-F7BD-1547-AE91-1601EC7431EA}"/>
              </a:ext>
            </a:extLst>
          </p:cNvPr>
          <p:cNvSpPr txBox="1"/>
          <p:nvPr/>
        </p:nvSpPr>
        <p:spPr>
          <a:xfrm>
            <a:off x="8036422" y="5485485"/>
            <a:ext cx="3272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FB Messenger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19737100-F190-D749-8AF0-672AB9967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583" y="919241"/>
            <a:ext cx="8017932" cy="3048723"/>
          </a:xfrm>
        </p:spPr>
        <p:txBody>
          <a:bodyPr>
            <a:normAutofit/>
          </a:bodyPr>
          <a:lstStyle/>
          <a:p>
            <a:r>
              <a:rPr lang="tr-TR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Facebook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Messengers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Channel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Servers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was</a:t>
            </a:r>
            <a:r>
              <a:rPr lang="tr-TR" sz="24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4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implemented</a:t>
            </a:r>
            <a:r>
              <a:rPr lang="tr-TR" sz="24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tr-TR" sz="24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Erlang</a:t>
            </a:r>
            <a:r>
              <a:rPr lang="tr-TR" sz="24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tr-TR" sz="24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tr-TR" sz="2400" i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WhatsApp</a:t>
            </a:r>
            <a:r>
              <a:rPr lang="tr-TR" sz="24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server is </a:t>
            </a:r>
            <a:r>
              <a:rPr lang="tr-TR" sz="24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almost</a:t>
            </a:r>
            <a:r>
              <a:rPr lang="tr-TR" sz="24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4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completely</a:t>
            </a:r>
            <a:r>
              <a:rPr lang="tr-TR" sz="24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4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implemented</a:t>
            </a:r>
            <a:r>
              <a:rPr lang="tr-TR" sz="24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tr-TR" sz="24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Erlang</a:t>
            </a:r>
            <a:r>
              <a:rPr lang="tr-TR" sz="24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tr-TR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tr-TR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648280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4" y="1157290"/>
            <a:ext cx="2947482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who</a:t>
            </a:r>
            <a:r>
              <a:rPr lang="tr-TR" dirty="0"/>
              <a:t> is </a:t>
            </a:r>
            <a:r>
              <a:rPr lang="tr-TR" dirty="0" err="1"/>
              <a:t>using</a:t>
            </a:r>
            <a:r>
              <a:rPr lang="tr-TR" dirty="0"/>
              <a:t>?</a:t>
            </a:r>
            <a:endParaRPr lang="tr-TR" sz="2800" dirty="0">
              <a:solidFill>
                <a:schemeClr val="bg1">
                  <a:lumMod val="95000"/>
                </a:schemeClr>
              </a:solidFill>
              <a:latin typeface="Gabriola" pitchFamily="82" charset="0"/>
            </a:endParaRP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19737100-F190-D749-8AF0-672AB9967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583" y="919241"/>
            <a:ext cx="8017932" cy="1768203"/>
          </a:xfrm>
        </p:spPr>
        <p:txBody>
          <a:bodyPr>
            <a:normAutofit/>
          </a:bodyPr>
          <a:lstStyle/>
          <a:p>
            <a:r>
              <a:rPr lang="tr-TR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Facebook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Messengers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Channel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Servers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was</a:t>
            </a:r>
            <a:r>
              <a:rPr lang="tr-TR" sz="24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4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implemented</a:t>
            </a:r>
            <a:r>
              <a:rPr lang="tr-TR" sz="24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tr-TR" sz="2400" i="1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Erlang</a:t>
            </a:r>
            <a:r>
              <a:rPr lang="tr-TR" sz="24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tr-TR" sz="24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tr-TR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tr-TR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471A0-C980-CA47-B255-712F90EDC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066" y="1984918"/>
            <a:ext cx="7101748" cy="402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097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4" y="1157290"/>
            <a:ext cx="2947482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who</a:t>
            </a:r>
            <a:r>
              <a:rPr lang="tr-TR" dirty="0"/>
              <a:t> is </a:t>
            </a:r>
            <a:r>
              <a:rPr lang="tr-TR" dirty="0" err="1"/>
              <a:t>using</a:t>
            </a:r>
            <a:r>
              <a:rPr lang="tr-TR" dirty="0"/>
              <a:t>?</a:t>
            </a:r>
            <a:endParaRPr lang="tr-TR" sz="2800" dirty="0">
              <a:solidFill>
                <a:schemeClr val="bg1">
                  <a:lumMod val="95000"/>
                </a:schemeClr>
              </a:solidFill>
              <a:latin typeface="Gabriola" pitchFamily="82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F59C14-F8C8-EB44-B335-882BDC40A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545" y="387865"/>
            <a:ext cx="4597400" cy="17145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67834-F154-1E40-BF50-49023BB64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052" y="2001715"/>
            <a:ext cx="7437497" cy="420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580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4" y="1157290"/>
            <a:ext cx="2947482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who</a:t>
            </a:r>
            <a:r>
              <a:rPr lang="tr-TR" dirty="0"/>
              <a:t> is </a:t>
            </a:r>
            <a:r>
              <a:rPr lang="tr-TR" dirty="0" err="1"/>
              <a:t>using</a:t>
            </a:r>
            <a:r>
              <a:rPr lang="tr-TR" dirty="0"/>
              <a:t>?</a:t>
            </a:r>
            <a:endParaRPr lang="tr-TR" sz="2800" dirty="0">
              <a:solidFill>
                <a:schemeClr val="bg1">
                  <a:lumMod val="95000"/>
                </a:schemeClr>
              </a:solidFill>
              <a:latin typeface="Gabriola" pitchFamily="82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F59C14-F8C8-EB44-B335-882BDC40A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545" y="387865"/>
            <a:ext cx="4597400" cy="1714500"/>
          </a:xfr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0F3577E-0E68-474A-B3C3-7122B2113204}"/>
              </a:ext>
            </a:extLst>
          </p:cNvPr>
          <p:cNvSpPr txBox="1">
            <a:spLocks/>
          </p:cNvSpPr>
          <p:nvPr/>
        </p:nvSpPr>
        <p:spPr>
          <a:xfrm>
            <a:off x="3835815" y="2520180"/>
            <a:ext cx="8017932" cy="30487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/>
              <a:t>good</a:t>
            </a:r>
            <a:r>
              <a:rPr lang="tr-TR" dirty="0"/>
              <a:t> </a:t>
            </a:r>
            <a:r>
              <a:rPr lang="tr-TR" dirty="0" err="1"/>
              <a:t>architectural</a:t>
            </a:r>
            <a:r>
              <a:rPr lang="tr-TR" dirty="0"/>
              <a:t> fit </a:t>
            </a:r>
            <a:r>
              <a:rPr lang="tr-TR" dirty="0" err="1"/>
              <a:t>for</a:t>
            </a:r>
            <a:r>
              <a:rPr lang="tr-TR" dirty="0"/>
              <a:t> AMQP</a:t>
            </a:r>
          </a:p>
          <a:p>
            <a:r>
              <a:rPr lang="tr-TR" dirty="0" err="1"/>
              <a:t>concise</a:t>
            </a:r>
            <a:endParaRPr lang="tr-TR" dirty="0"/>
          </a:p>
          <a:p>
            <a:r>
              <a:rPr lang="tr-TR" dirty="0" err="1"/>
              <a:t>concurrency</a:t>
            </a:r>
            <a:endParaRPr lang="tr-TR" dirty="0"/>
          </a:p>
          <a:p>
            <a:r>
              <a:rPr lang="tr-TR" dirty="0" err="1"/>
              <a:t>reliable</a:t>
            </a:r>
            <a:endParaRPr lang="tr-TR" dirty="0"/>
          </a:p>
          <a:p>
            <a:r>
              <a:rPr lang="tr-TR" dirty="0" err="1"/>
              <a:t>good</a:t>
            </a:r>
            <a:r>
              <a:rPr lang="tr-TR" dirty="0"/>
              <a:t> </a:t>
            </a:r>
            <a:r>
              <a:rPr lang="tr-TR" dirty="0" err="1"/>
              <a:t>performance</a:t>
            </a:r>
            <a:r>
              <a:rPr lang="tr-TR" dirty="0"/>
              <a:t>, </a:t>
            </a:r>
            <a:r>
              <a:rPr lang="tr-TR" dirty="0" err="1"/>
              <a:t>and</a:t>
            </a:r>
            <a:r>
              <a:rPr lang="tr-TR" dirty="0"/>
              <a:t> it </a:t>
            </a:r>
            <a:r>
              <a:rPr lang="tr-TR" dirty="0" err="1"/>
              <a:t>scales</a:t>
            </a:r>
            <a:endParaRPr lang="tr-TR" dirty="0"/>
          </a:p>
          <a:p>
            <a:r>
              <a:rPr lang="tr-TR" dirty="0" err="1"/>
              <a:t>excellent</a:t>
            </a:r>
            <a:r>
              <a:rPr lang="tr-TR" dirty="0"/>
              <a:t> </a:t>
            </a:r>
            <a:r>
              <a:rPr lang="tr-TR" dirty="0" err="1"/>
              <a:t>management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troubleshooting</a:t>
            </a:r>
            <a:r>
              <a:rPr lang="tr-TR" dirty="0"/>
              <a:t> </a:t>
            </a:r>
            <a:r>
              <a:rPr lang="tr-TR" dirty="0" err="1"/>
              <a:t>support</a:t>
            </a:r>
            <a:endParaRPr lang="tr-T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29F1B6-5C8E-634F-A624-EAB91CB8F865}"/>
              </a:ext>
            </a:extLst>
          </p:cNvPr>
          <p:cNvSpPr/>
          <p:nvPr/>
        </p:nvSpPr>
        <p:spPr>
          <a:xfrm>
            <a:off x="3895491" y="5741609"/>
            <a:ext cx="7333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>
                <a:hlinkClick r:id="rId3"/>
              </a:rPr>
              <a:t>https://www.rabbitmq.com/resources/erlang-exchange-talk-final/ex.html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29514076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4" y="1157290"/>
            <a:ext cx="2947482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who</a:t>
            </a:r>
            <a:r>
              <a:rPr lang="tr-TR" dirty="0"/>
              <a:t> is </a:t>
            </a:r>
            <a:r>
              <a:rPr lang="tr-TR" dirty="0" err="1"/>
              <a:t>using</a:t>
            </a:r>
            <a:r>
              <a:rPr lang="tr-TR" dirty="0"/>
              <a:t>?</a:t>
            </a:r>
            <a:endParaRPr lang="tr-TR" sz="2800" dirty="0">
              <a:solidFill>
                <a:schemeClr val="bg1">
                  <a:lumMod val="95000"/>
                </a:schemeClr>
              </a:solidFill>
              <a:latin typeface="Gabriola" pitchFamily="82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F59C14-F8C8-EB44-B335-882BDC40A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4545" y="387865"/>
            <a:ext cx="4597400" cy="17145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43EE80-D9C3-EE49-A68C-F01847272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136" y="2319454"/>
            <a:ext cx="7210312" cy="306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257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4" y="1157290"/>
            <a:ext cx="2947482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who</a:t>
            </a:r>
            <a:r>
              <a:rPr lang="tr-TR" dirty="0"/>
              <a:t> is </a:t>
            </a:r>
            <a:r>
              <a:rPr lang="tr-TR" dirty="0" err="1"/>
              <a:t>using</a:t>
            </a:r>
            <a:r>
              <a:rPr lang="tr-TR" dirty="0"/>
              <a:t>?</a:t>
            </a:r>
            <a:endParaRPr lang="tr-TR" sz="2800" dirty="0">
              <a:solidFill>
                <a:schemeClr val="bg1">
                  <a:lumMod val="95000"/>
                </a:schemeClr>
              </a:solidFill>
              <a:latin typeface="Gabriola" pitchFamily="8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D0809A-A6F3-4346-8E06-C805FC97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5815" y="2754354"/>
            <a:ext cx="8017932" cy="3048723"/>
          </a:xfrm>
        </p:spPr>
        <p:txBody>
          <a:bodyPr>
            <a:normAutofit/>
          </a:bodyPr>
          <a:lstStyle/>
          <a:p>
            <a:r>
              <a:rPr lang="tr-TR" sz="2400" dirty="0"/>
              <a:t>Cisco </a:t>
            </a:r>
            <a:r>
              <a:rPr lang="tr-TR" sz="2400" dirty="0" err="1"/>
              <a:t>ships</a:t>
            </a:r>
            <a:r>
              <a:rPr lang="tr-TR" sz="2400" dirty="0"/>
              <a:t> 2 </a:t>
            </a:r>
            <a:r>
              <a:rPr lang="tr-TR" sz="2400" dirty="0" err="1"/>
              <a:t>million</a:t>
            </a:r>
            <a:r>
              <a:rPr lang="tr-TR" sz="2400" dirty="0"/>
              <a:t> </a:t>
            </a:r>
            <a:r>
              <a:rPr lang="tr-TR" sz="2400" dirty="0" err="1"/>
              <a:t>devices</a:t>
            </a:r>
            <a:r>
              <a:rPr lang="tr-TR" sz="2400" dirty="0"/>
              <a:t> </a:t>
            </a:r>
            <a:r>
              <a:rPr lang="tr-TR" sz="2400" dirty="0" err="1"/>
              <a:t>per</a:t>
            </a:r>
            <a:r>
              <a:rPr lang="tr-TR" sz="2400" dirty="0"/>
              <a:t> </a:t>
            </a:r>
            <a:r>
              <a:rPr lang="tr-TR" sz="2400" dirty="0" err="1"/>
              <a:t>year</a:t>
            </a:r>
            <a:r>
              <a:rPr lang="tr-TR" sz="2400" dirty="0"/>
              <a:t> </a:t>
            </a:r>
            <a:r>
              <a:rPr lang="tr-TR" sz="2400" dirty="0" err="1"/>
              <a:t>with</a:t>
            </a:r>
            <a:r>
              <a:rPr lang="tr-TR" sz="2400" dirty="0"/>
              <a:t> </a:t>
            </a:r>
            <a:r>
              <a:rPr lang="tr-TR" sz="2400" dirty="0" err="1"/>
              <a:t>Erlang</a:t>
            </a:r>
            <a:r>
              <a:rPr lang="tr-TR" sz="2400" dirty="0"/>
              <a:t> on </a:t>
            </a:r>
            <a:r>
              <a:rPr lang="tr-TR" sz="2400" dirty="0" err="1"/>
              <a:t>them</a:t>
            </a:r>
            <a:r>
              <a:rPr lang="tr-TR" sz="2400" dirty="0"/>
              <a:t>. </a:t>
            </a:r>
            <a:br>
              <a:rPr lang="tr-TR" sz="2400" dirty="0"/>
            </a:br>
            <a:endParaRPr lang="tr-TR" sz="2400" dirty="0"/>
          </a:p>
          <a:p>
            <a:r>
              <a:rPr lang="tr-TR" sz="2400" dirty="0"/>
              <a:t>90% of </a:t>
            </a:r>
            <a:r>
              <a:rPr lang="tr-TR" sz="2400" dirty="0" err="1"/>
              <a:t>all</a:t>
            </a:r>
            <a:r>
              <a:rPr lang="tr-TR" sz="2400" dirty="0"/>
              <a:t> internet </a:t>
            </a:r>
            <a:r>
              <a:rPr lang="tr-TR" sz="2400" dirty="0" err="1"/>
              <a:t>traffic</a:t>
            </a:r>
            <a:r>
              <a:rPr lang="tr-TR" sz="2400" dirty="0"/>
              <a:t> </a:t>
            </a:r>
            <a:r>
              <a:rPr lang="tr-TR" sz="2400" dirty="0" err="1"/>
              <a:t>goes</a:t>
            </a:r>
            <a:r>
              <a:rPr lang="tr-TR" sz="2400" dirty="0"/>
              <a:t> </a:t>
            </a:r>
            <a:r>
              <a:rPr lang="tr-TR" sz="2400" dirty="0" err="1"/>
              <a:t>through</a:t>
            </a:r>
            <a:r>
              <a:rPr lang="tr-TR" sz="2400" dirty="0"/>
              <a:t> </a:t>
            </a:r>
            <a:r>
              <a:rPr lang="tr-TR" sz="2400" dirty="0" err="1"/>
              <a:t>Erlang</a:t>
            </a:r>
            <a:r>
              <a:rPr lang="tr-TR" sz="2400" dirty="0"/>
              <a:t> </a:t>
            </a:r>
            <a:r>
              <a:rPr lang="tr-TR" sz="2400" dirty="0" err="1"/>
              <a:t>controlled</a:t>
            </a:r>
            <a:r>
              <a:rPr lang="tr-TR" sz="2400" dirty="0"/>
              <a:t> </a:t>
            </a:r>
            <a:r>
              <a:rPr lang="tr-TR" sz="2400" dirty="0" err="1"/>
              <a:t>nodes</a:t>
            </a:r>
            <a:r>
              <a:rPr lang="tr-TR" sz="2400" dirty="0"/>
              <a:t>.</a:t>
            </a:r>
            <a:br>
              <a:rPr lang="tr-TR" sz="2400" dirty="0"/>
            </a:br>
            <a:endParaRPr lang="tr-TR" sz="2400" dirty="0"/>
          </a:p>
          <a:p>
            <a:r>
              <a:rPr lang="tr-TR" sz="2400" dirty="0"/>
              <a:t> Top 8 Service Providers &amp; Network </a:t>
            </a:r>
            <a:r>
              <a:rPr lang="tr-TR" sz="2400" dirty="0" err="1"/>
              <a:t>Equipment</a:t>
            </a:r>
            <a:r>
              <a:rPr lang="tr-TR" sz="2400" dirty="0"/>
              <a:t> Providers </a:t>
            </a:r>
            <a:r>
              <a:rPr lang="tr-TR" sz="2400" dirty="0" err="1"/>
              <a:t>use</a:t>
            </a:r>
            <a:r>
              <a:rPr lang="tr-TR" sz="2400" dirty="0"/>
              <a:t> </a:t>
            </a:r>
            <a:r>
              <a:rPr lang="tr-TR" sz="2400" dirty="0" err="1"/>
              <a:t>Erlang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control</a:t>
            </a:r>
            <a:r>
              <a:rPr lang="tr-TR" sz="2400" dirty="0"/>
              <a:t> </a:t>
            </a:r>
            <a:r>
              <a:rPr lang="tr-TR" sz="2400" dirty="0" err="1"/>
              <a:t>their</a:t>
            </a:r>
            <a:r>
              <a:rPr lang="tr-TR" sz="2400" dirty="0"/>
              <a:t> </a:t>
            </a:r>
            <a:r>
              <a:rPr lang="tr-TR" sz="2400" dirty="0" err="1"/>
              <a:t>systems</a:t>
            </a:r>
            <a:r>
              <a:rPr lang="tr-TR" sz="2400" dirty="0"/>
              <a:t>.</a:t>
            </a:r>
            <a:br>
              <a:rPr lang="tr-TR" sz="2400" dirty="0"/>
            </a:br>
            <a:endParaRPr lang="tr-TR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11E302-D7E5-E047-9E73-F7FC49972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628" y="782244"/>
            <a:ext cx="2939926" cy="15483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3759F3-4AC3-1143-B73E-BDA37918FF0C}"/>
              </a:ext>
            </a:extLst>
          </p:cNvPr>
          <p:cNvSpPr txBox="1"/>
          <p:nvPr/>
        </p:nvSpPr>
        <p:spPr>
          <a:xfrm>
            <a:off x="7817001" y="5680416"/>
            <a:ext cx="4009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chemeClr val="bg1">
                    <a:lumMod val="50000"/>
                  </a:schemeClr>
                </a:solidFill>
              </a:rPr>
              <a:t>Johan</a:t>
            </a:r>
            <a:r>
              <a:rPr lang="tr-TR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50000"/>
                  </a:schemeClr>
                </a:solidFill>
              </a:rPr>
              <a:t>Bevemyr</a:t>
            </a:r>
            <a:r>
              <a:rPr lang="tr-TR" dirty="0">
                <a:solidFill>
                  <a:schemeClr val="bg1">
                    <a:lumMod val="50000"/>
                  </a:schemeClr>
                </a:solidFill>
              </a:rPr>
              <a:t> – </a:t>
            </a:r>
            <a:r>
              <a:rPr lang="tr-TR" dirty="0" err="1">
                <a:solidFill>
                  <a:schemeClr val="bg1">
                    <a:lumMod val="50000"/>
                  </a:schemeClr>
                </a:solidFill>
              </a:rPr>
              <a:t>CodeBEAMSTO</a:t>
            </a:r>
            <a:r>
              <a:rPr lang="tr-TR" dirty="0">
                <a:solidFill>
                  <a:schemeClr val="bg1">
                    <a:lumMod val="50000"/>
                  </a:schemeClr>
                </a:solidFill>
              </a:rPr>
              <a:t> |  2018</a:t>
            </a:r>
          </a:p>
          <a:p>
            <a:endParaRPr lang="tr-T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2387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B846F9A-D783-4E4F-85ED-F7846F8F695B}"/>
              </a:ext>
            </a:extLst>
          </p:cNvPr>
          <p:cNvSpPr/>
          <p:nvPr/>
        </p:nvSpPr>
        <p:spPr>
          <a:xfrm>
            <a:off x="779775" y="2936327"/>
            <a:ext cx="1043766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 Episode : </a:t>
            </a:r>
            <a:r>
              <a:rPr 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Development with </a:t>
            </a:r>
            <a:r>
              <a:rPr lang="en-US" sz="4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Erlang</a:t>
            </a:r>
            <a:endParaRPr lang="en-US" sz="4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8867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whoami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97818-08AA-ED4F-819B-F4590B29A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247" y="2805447"/>
            <a:ext cx="7315200" cy="1469189"/>
          </a:xfrm>
        </p:spPr>
        <p:txBody>
          <a:bodyPr/>
          <a:lstStyle/>
          <a:p>
            <a:pPr marL="0" indent="0">
              <a:buNone/>
            </a:pPr>
            <a:r>
              <a:rPr lang="tr-TR" sz="2800" dirty="0"/>
              <a:t>Rıdvan Nuri Göçmen  | </a:t>
            </a:r>
            <a:r>
              <a:rPr lang="tr-TR" dirty="0"/>
              <a:t>Software </a:t>
            </a:r>
            <a:r>
              <a:rPr lang="tr-TR" dirty="0" err="1"/>
              <a:t>Engineer</a:t>
            </a:r>
            <a:endParaRPr lang="tr-TR" dirty="0"/>
          </a:p>
          <a:p>
            <a:pPr marL="0" indent="0">
              <a:buNone/>
            </a:pPr>
            <a:r>
              <a:rPr lang="tr-TR" dirty="0">
                <a:solidFill>
                  <a:schemeClr val="bg1">
                    <a:lumMod val="65000"/>
                  </a:schemeClr>
                </a:solidFill>
              </a:rPr>
              <a:t>I </a:t>
            </a:r>
            <a:r>
              <a:rPr lang="tr-TR" dirty="0" err="1">
                <a:solidFill>
                  <a:schemeClr val="bg1">
                    <a:lumMod val="65000"/>
                  </a:schemeClr>
                </a:solidFill>
              </a:rPr>
              <a:t>turn</a:t>
            </a:r>
            <a:r>
              <a:rPr lang="tr-T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65000"/>
                  </a:schemeClr>
                </a:solidFill>
              </a:rPr>
              <a:t>ideas</a:t>
            </a:r>
            <a:r>
              <a:rPr lang="tr-T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tr-T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tr-TR" dirty="0" err="1">
                <a:solidFill>
                  <a:schemeClr val="bg1">
                    <a:lumMod val="65000"/>
                  </a:schemeClr>
                </a:solidFill>
              </a:rPr>
              <a:t>working</a:t>
            </a:r>
            <a:r>
              <a:rPr lang="tr-TR" dirty="0">
                <a:solidFill>
                  <a:schemeClr val="bg1">
                    <a:lumMod val="65000"/>
                  </a:schemeClr>
                </a:solidFill>
              </a:rPr>
              <a:t> software </a:t>
            </a:r>
            <a:r>
              <a:rPr lang="tr-TR" dirty="0" err="1">
                <a:solidFill>
                  <a:schemeClr val="bg1">
                    <a:lumMod val="65000"/>
                  </a:schemeClr>
                </a:solidFill>
              </a:rPr>
              <a:t>products</a:t>
            </a:r>
            <a:r>
              <a:rPr lang="tr-TR" dirty="0">
                <a:solidFill>
                  <a:schemeClr val="bg1">
                    <a:lumMod val="65000"/>
                  </a:schemeClr>
                </a:solidFill>
              </a:rPr>
              <a:t> 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052CD-BCE7-9148-A292-CCCF9488F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247" y="5725020"/>
            <a:ext cx="313850" cy="313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ECB77D-0CAE-AD4F-BF72-1627DFCE8EED}"/>
              </a:ext>
            </a:extLst>
          </p:cNvPr>
          <p:cNvSpPr txBox="1"/>
          <p:nvPr/>
        </p:nvSpPr>
        <p:spPr>
          <a:xfrm>
            <a:off x="4078742" y="5725020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rgbClr val="0070C0"/>
                </a:solidFill>
              </a:rPr>
              <a:t>ridvannuri</a:t>
            </a:r>
            <a:endParaRPr lang="tr-TR" dirty="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BFD194-E53D-B841-9B35-5422DBE6C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789" y="5725020"/>
            <a:ext cx="342656" cy="342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600E95-24BB-4D49-B4B6-1688A92919C8}"/>
              </a:ext>
            </a:extLst>
          </p:cNvPr>
          <p:cNvSpPr txBox="1"/>
          <p:nvPr/>
        </p:nvSpPr>
        <p:spPr>
          <a:xfrm>
            <a:off x="5517932" y="5701172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rnglab</a:t>
            </a:r>
            <a:endParaRPr lang="tr-T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F587F-2ADE-474C-A98B-54A20CC83FCC}"/>
              </a:ext>
            </a:extLst>
          </p:cNvPr>
          <p:cNvSpPr txBox="1"/>
          <p:nvPr/>
        </p:nvSpPr>
        <p:spPr>
          <a:xfrm>
            <a:off x="604237" y="3935433"/>
            <a:ext cx="121379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1">
                    <a:lumMod val="95000"/>
                  </a:schemeClr>
                </a:solidFill>
              </a:rPr>
              <a:t>+</a:t>
            </a:r>
            <a:r>
              <a:rPr lang="tr-TR" sz="1400" dirty="0" err="1">
                <a:solidFill>
                  <a:schemeClr val="bg1">
                    <a:lumMod val="95000"/>
                  </a:schemeClr>
                </a:solidFill>
              </a:rPr>
              <a:t>zingat.com</a:t>
            </a:r>
            <a:r>
              <a:rPr lang="tr-T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endParaRPr lang="tr-TR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tr-TR" sz="1400" dirty="0">
                <a:solidFill>
                  <a:schemeClr val="bg1">
                    <a:lumMod val="95000"/>
                  </a:schemeClr>
                </a:solidFill>
              </a:rPr>
              <a:t>+</a:t>
            </a:r>
            <a:r>
              <a:rPr lang="tr-TR" sz="1400" dirty="0" err="1">
                <a:solidFill>
                  <a:schemeClr val="bg1">
                    <a:lumMod val="95000"/>
                  </a:schemeClr>
                </a:solidFill>
              </a:rPr>
              <a:t>mynet.com</a:t>
            </a:r>
            <a:br>
              <a:rPr lang="tr-TR" sz="140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tr-TR" sz="1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tr-TR" sz="1400" dirty="0">
                <a:solidFill>
                  <a:schemeClr val="bg1">
                    <a:lumMod val="95000"/>
                  </a:schemeClr>
                </a:solidFill>
              </a:rPr>
              <a:t>+</a:t>
            </a:r>
            <a:r>
              <a:rPr lang="tr-TR" sz="1400" dirty="0" err="1">
                <a:solidFill>
                  <a:schemeClr val="bg1">
                    <a:lumMod val="95000"/>
                  </a:schemeClr>
                </a:solidFill>
              </a:rPr>
              <a:t>gimora.com</a:t>
            </a:r>
            <a:r>
              <a:rPr lang="tr-T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br>
              <a:rPr lang="tr-TR" sz="1400" dirty="0">
                <a:solidFill>
                  <a:schemeClr val="bg1">
                    <a:lumMod val="95000"/>
                  </a:schemeClr>
                </a:solidFill>
              </a:rPr>
            </a:br>
            <a:endParaRPr lang="tr-TR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tr-TR" sz="1400" dirty="0" err="1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tr-TR" sz="1400" dirty="0">
                <a:solidFill>
                  <a:schemeClr val="bg1">
                    <a:lumMod val="95000"/>
                  </a:schemeClr>
                </a:solidFill>
              </a:rPr>
              <a:t>++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FC85F8-99F7-5941-A9EE-F8AD14A6FA25}"/>
              </a:ext>
            </a:extLst>
          </p:cNvPr>
          <p:cNvSpPr txBox="1"/>
          <p:nvPr/>
        </p:nvSpPr>
        <p:spPr>
          <a:xfrm>
            <a:off x="6479628" y="5695123"/>
            <a:ext cx="3289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chemeClr val="bg1">
                    <a:lumMod val="85000"/>
                  </a:schemeClr>
                </a:solidFill>
              </a:rPr>
              <a:t>13 </a:t>
            </a:r>
            <a:r>
              <a:rPr lang="tr-TR" dirty="0" err="1">
                <a:solidFill>
                  <a:schemeClr val="bg1">
                    <a:lumMod val="85000"/>
                  </a:schemeClr>
                </a:solidFill>
              </a:rPr>
              <a:t>years</a:t>
            </a:r>
            <a:r>
              <a:rPr lang="tr-TR" dirty="0">
                <a:solidFill>
                  <a:schemeClr val="bg1">
                    <a:lumMod val="85000"/>
                  </a:schemeClr>
                </a:solidFill>
              </a:rPr>
              <a:t>+ </a:t>
            </a:r>
            <a:r>
              <a:rPr lang="tr-TR" dirty="0" err="1">
                <a:solidFill>
                  <a:schemeClr val="bg1">
                    <a:lumMod val="85000"/>
                  </a:schemeClr>
                </a:solidFill>
              </a:rPr>
              <a:t>hands</a:t>
            </a:r>
            <a:r>
              <a:rPr lang="tr-TR" dirty="0">
                <a:solidFill>
                  <a:schemeClr val="bg1">
                    <a:lumMod val="85000"/>
                  </a:schemeClr>
                </a:solidFill>
              </a:rPr>
              <a:t> on </a:t>
            </a:r>
            <a:r>
              <a:rPr lang="tr-TR" dirty="0" err="1">
                <a:solidFill>
                  <a:schemeClr val="bg1">
                    <a:lumMod val="85000"/>
                  </a:schemeClr>
                </a:solidFill>
              </a:rPr>
              <a:t>development</a:t>
            </a:r>
            <a:endParaRPr lang="tr-TR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184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what</a:t>
            </a:r>
            <a:r>
              <a:rPr lang="tr-TR" dirty="0"/>
              <a:t> is </a:t>
            </a:r>
            <a:r>
              <a:rPr lang="tr-TR" dirty="0" err="1"/>
              <a:t>Erlang</a:t>
            </a:r>
            <a:r>
              <a:rPr lang="tr-TR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B559EF-7977-0B47-8A0A-5CF20784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1777" y="1332455"/>
            <a:ext cx="7738945" cy="5120640"/>
          </a:xfrm>
        </p:spPr>
        <p:txBody>
          <a:bodyPr>
            <a:normAutofit/>
          </a:bodyPr>
          <a:lstStyle/>
          <a:p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Erlang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is a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high-level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b="1" dirty="0" err="1">
                <a:solidFill>
                  <a:schemeClr val="bg1">
                    <a:lumMod val="50000"/>
                  </a:schemeClr>
                </a:solidFill>
              </a:rPr>
              <a:t>functional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b="1" dirty="0" err="1">
                <a:solidFill>
                  <a:schemeClr val="bg1">
                    <a:lumMod val="50000"/>
                  </a:schemeClr>
                </a:solidFill>
              </a:rPr>
              <a:t>pattern</a:t>
            </a:r>
            <a:r>
              <a:rPr lang="tr-TR" sz="2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b="1" dirty="0" err="1">
                <a:solidFill>
                  <a:schemeClr val="bg1">
                    <a:lumMod val="50000"/>
                  </a:schemeClr>
                </a:solidFill>
              </a:rPr>
              <a:t>matching</a:t>
            </a:r>
            <a:r>
              <a:rPr lang="tr-TR" sz="2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language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. </a:t>
            </a:r>
          </a:p>
          <a:p>
            <a:endParaRPr lang="tr-TR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Erlang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specifically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designed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build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b="1" dirty="0" err="1">
                <a:solidFill>
                  <a:schemeClr val="bg1">
                    <a:lumMod val="50000"/>
                  </a:schemeClr>
                </a:solidFill>
              </a:rPr>
              <a:t>fault-tolerant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tr-TR" sz="2400" b="1" dirty="0" err="1">
                <a:solidFill>
                  <a:schemeClr val="bg1">
                    <a:lumMod val="50000"/>
                  </a:schemeClr>
                </a:solidFill>
              </a:rPr>
              <a:t>distributed</a:t>
            </a:r>
            <a:r>
              <a:rPr lang="tr-TR" sz="2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b="1" dirty="0" err="1">
                <a:solidFill>
                  <a:schemeClr val="bg1">
                    <a:lumMod val="50000"/>
                  </a:schemeClr>
                </a:solidFill>
              </a:rPr>
              <a:t>systems</a:t>
            </a:r>
            <a:r>
              <a:rPr lang="tr-TR" sz="2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which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can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contain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a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large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number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of </a:t>
            </a:r>
            <a:r>
              <a:rPr lang="tr-TR" sz="2400" b="1" dirty="0" err="1">
                <a:solidFill>
                  <a:schemeClr val="bg1">
                    <a:lumMod val="50000"/>
                  </a:schemeClr>
                </a:solidFill>
              </a:rPr>
              <a:t>concurrent</a:t>
            </a:r>
            <a:r>
              <a:rPr lang="tr-TR" sz="2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b="1" dirty="0" err="1">
                <a:solidFill>
                  <a:schemeClr val="bg1">
                    <a:lumMod val="50000"/>
                  </a:schemeClr>
                </a:solidFill>
              </a:rPr>
              <a:t>processes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tr-TR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Erlang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programs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are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made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up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of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functions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which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are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grouped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into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modules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. </a:t>
            </a:r>
          </a:p>
          <a:p>
            <a:endParaRPr lang="tr-TR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Functions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spawn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processes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which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are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executing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elements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of an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Erlang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bg1">
                    <a:lumMod val="50000"/>
                  </a:schemeClr>
                </a:solidFill>
              </a:rPr>
              <a:t>system</a:t>
            </a:r>
            <a:r>
              <a:rPr lang="tr-TR" sz="2400" dirty="0">
                <a:solidFill>
                  <a:schemeClr val="bg1">
                    <a:lumMod val="50000"/>
                  </a:schemeClr>
                </a:solidFill>
              </a:rPr>
              <a:t>. </a:t>
            </a:r>
          </a:p>
          <a:p>
            <a:endParaRPr lang="tr-TR" sz="2400" dirty="0">
              <a:solidFill>
                <a:schemeClr val="bg1">
                  <a:lumMod val="50000"/>
                </a:schemeClr>
              </a:solidFill>
            </a:endParaRPr>
          </a:p>
          <a:p>
            <a:endParaRPr lang="tr-TR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395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basic</a:t>
            </a:r>
            <a:r>
              <a:rPr lang="tr-TR" dirty="0"/>
              <a:t> </a:t>
            </a:r>
            <a:r>
              <a:rPr lang="tr-TR" dirty="0" err="1"/>
              <a:t>syntax</a:t>
            </a:r>
            <a:endParaRPr lang="tr-T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E7647D-B6E3-0641-8A17-997451F22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79" y="1283937"/>
            <a:ext cx="7623563" cy="1849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0F973A-4830-5F40-842B-2486467CD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679" y="4039372"/>
            <a:ext cx="57277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30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Erlang</a:t>
            </a:r>
            <a:r>
              <a:rPr lang="tr-TR" dirty="0"/>
              <a:t> name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B559EF-7977-0B47-8A0A-5CF20784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1777" y="986769"/>
            <a:ext cx="8106936" cy="5120640"/>
          </a:xfrm>
        </p:spPr>
        <p:txBody>
          <a:bodyPr>
            <a:normAutofit/>
          </a:bodyPr>
          <a:lstStyle/>
          <a:p>
            <a:r>
              <a:rPr lang="tr-TR" sz="2400" dirty="0" err="1"/>
              <a:t>The</a:t>
            </a:r>
            <a:r>
              <a:rPr lang="tr-TR" sz="2400" dirty="0"/>
              <a:t> name "</a:t>
            </a:r>
            <a:r>
              <a:rPr lang="tr-TR" sz="2400" dirty="0" err="1"/>
              <a:t>Erlang</a:t>
            </a:r>
            <a:r>
              <a:rPr lang="tr-TR" sz="2400" dirty="0"/>
              <a:t>", </a:t>
            </a:r>
            <a:r>
              <a:rPr lang="tr-TR" sz="2400" dirty="0" err="1"/>
              <a:t>attributes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b="1" dirty="0" err="1"/>
              <a:t>Bjarne</a:t>
            </a:r>
            <a:r>
              <a:rPr lang="tr-TR" sz="2400" b="1" dirty="0"/>
              <a:t> </a:t>
            </a:r>
            <a:r>
              <a:rPr lang="tr-TR" sz="2400" b="1" dirty="0" err="1"/>
              <a:t>Däcker</a:t>
            </a:r>
            <a:r>
              <a:rPr lang="tr-TR" sz="2400" dirty="0"/>
              <a:t>.</a:t>
            </a:r>
          </a:p>
          <a:p>
            <a:endParaRPr lang="tr-TR" sz="2400" dirty="0"/>
          </a:p>
          <a:p>
            <a:r>
              <a:rPr lang="tr-TR" sz="2400" dirty="0" err="1"/>
              <a:t>The</a:t>
            </a:r>
            <a:r>
              <a:rPr lang="tr-TR" sz="2400" dirty="0"/>
              <a:t> name "</a:t>
            </a:r>
            <a:r>
              <a:rPr lang="tr-TR" sz="2400" dirty="0" err="1"/>
              <a:t>Erlang</a:t>
            </a:r>
            <a:r>
              <a:rPr lang="tr-TR" sz="2400" dirty="0"/>
              <a:t> " is a </a:t>
            </a:r>
            <a:r>
              <a:rPr lang="tr-TR" sz="2400" dirty="0" err="1"/>
              <a:t>syllabic</a:t>
            </a:r>
            <a:r>
              <a:rPr lang="tr-TR" sz="2400" dirty="0"/>
              <a:t> </a:t>
            </a:r>
            <a:r>
              <a:rPr lang="tr-TR" sz="2400" dirty="0" err="1"/>
              <a:t>abbreviation</a:t>
            </a:r>
            <a:r>
              <a:rPr lang="tr-TR" sz="2400" dirty="0"/>
              <a:t> of "</a:t>
            </a:r>
            <a:r>
              <a:rPr lang="tr-TR" sz="2400" u="sng" dirty="0"/>
              <a:t>Ericsson Language</a:t>
            </a:r>
            <a:r>
              <a:rPr lang="tr-TR" sz="2400" dirty="0"/>
              <a:t>".</a:t>
            </a:r>
            <a:br>
              <a:rPr lang="tr-TR" sz="2400" dirty="0"/>
            </a:br>
            <a:endParaRPr lang="tr-TR" sz="2400" dirty="0"/>
          </a:p>
          <a:p>
            <a:r>
              <a:rPr lang="tr-TR" sz="2400" dirty="0" err="1"/>
              <a:t>The</a:t>
            </a:r>
            <a:r>
              <a:rPr lang="tr-TR" sz="2400" dirty="0"/>
              <a:t> name "</a:t>
            </a:r>
            <a:r>
              <a:rPr lang="tr-TR" sz="2400" dirty="0" err="1"/>
              <a:t>Erlang</a:t>
            </a:r>
            <a:r>
              <a:rPr lang="tr-TR" sz="2400" dirty="0"/>
              <a:t>" has </a:t>
            </a:r>
            <a:r>
              <a:rPr lang="tr-TR" sz="2400" dirty="0" err="1"/>
              <a:t>been</a:t>
            </a:r>
            <a:r>
              <a:rPr lang="tr-TR" sz="2400" dirty="0"/>
              <a:t> </a:t>
            </a:r>
            <a:r>
              <a:rPr lang="tr-TR" sz="2400" dirty="0" err="1"/>
              <a:t>presumed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</a:t>
            </a:r>
            <a:r>
              <a:rPr lang="tr-TR" sz="2400" dirty="0" err="1"/>
              <a:t>those</a:t>
            </a:r>
            <a:r>
              <a:rPr lang="tr-TR" sz="2400" dirty="0"/>
              <a:t> </a:t>
            </a:r>
            <a:r>
              <a:rPr lang="tr-TR" sz="2400" dirty="0" err="1"/>
              <a:t>working</a:t>
            </a:r>
            <a:r>
              <a:rPr lang="tr-TR" sz="2400" dirty="0"/>
              <a:t> on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telephony</a:t>
            </a:r>
            <a:r>
              <a:rPr lang="tr-TR" sz="2400" dirty="0"/>
              <a:t> </a:t>
            </a:r>
            <a:r>
              <a:rPr lang="tr-TR" sz="2400" dirty="0" err="1"/>
              <a:t>switches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be a </a:t>
            </a:r>
            <a:r>
              <a:rPr lang="tr-TR" sz="2400" dirty="0" err="1"/>
              <a:t>reference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Danish</a:t>
            </a:r>
            <a:r>
              <a:rPr lang="tr-TR" sz="2400" dirty="0"/>
              <a:t> </a:t>
            </a:r>
            <a:r>
              <a:rPr lang="tr-TR" sz="2400" dirty="0" err="1"/>
              <a:t>mathematician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engineer</a:t>
            </a:r>
            <a:r>
              <a:rPr lang="tr-TR" sz="2400" dirty="0"/>
              <a:t> </a:t>
            </a:r>
            <a:r>
              <a:rPr lang="tr-TR" sz="2400" b="1" dirty="0" err="1"/>
              <a:t>Agner</a:t>
            </a:r>
            <a:r>
              <a:rPr lang="tr-TR" sz="2400" b="1" dirty="0"/>
              <a:t> </a:t>
            </a:r>
            <a:r>
              <a:rPr lang="tr-TR" sz="2400" b="1" dirty="0" err="1"/>
              <a:t>Krarup</a:t>
            </a:r>
            <a:r>
              <a:rPr lang="tr-TR" sz="2400" b="1" dirty="0"/>
              <a:t> </a:t>
            </a:r>
            <a:r>
              <a:rPr lang="tr-TR" sz="2400" b="1" dirty="0" err="1"/>
              <a:t>Erlang</a:t>
            </a:r>
            <a:r>
              <a:rPr lang="tr-TR" sz="2400" dirty="0"/>
              <a:t>.</a:t>
            </a:r>
            <a:endParaRPr lang="tr-TR" sz="2400" b="1" dirty="0"/>
          </a:p>
        </p:txBody>
      </p:sp>
    </p:spTree>
    <p:extLst>
      <p:ext uri="{BB962C8B-B14F-4D97-AF65-F5344CB8AC3E}">
        <p14:creationId xmlns:p14="http://schemas.microsoft.com/office/powerpoint/2010/main" val="3095814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5397-438C-9841-B0DE-53266F89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0" y="1123836"/>
            <a:ext cx="3616350" cy="4601183"/>
          </a:xfrm>
        </p:spPr>
        <p:txBody>
          <a:bodyPr/>
          <a:lstStyle/>
          <a:p>
            <a:r>
              <a:rPr lang="tr-TR" dirty="0"/>
              <a:t>&gt; </a:t>
            </a:r>
            <a:r>
              <a:rPr lang="tr-TR" dirty="0" err="1"/>
              <a:t>Erlang</a:t>
            </a:r>
            <a:r>
              <a:rPr lang="tr-TR" dirty="0"/>
              <a:t> </a:t>
            </a:r>
            <a:r>
              <a:rPr lang="tr-TR" dirty="0" err="1"/>
              <a:t>history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B559EF-7977-0B47-8A0A-5CF20784C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1777" y="986769"/>
            <a:ext cx="8106936" cy="5120640"/>
          </a:xfrm>
        </p:spPr>
        <p:txBody>
          <a:bodyPr>
            <a:normAutofit/>
          </a:bodyPr>
          <a:lstStyle/>
          <a:p>
            <a:r>
              <a:rPr lang="tr-TR" b="1" dirty="0" err="1"/>
              <a:t>Bjarne</a:t>
            </a:r>
            <a:r>
              <a:rPr lang="tr-TR" b="1" dirty="0"/>
              <a:t> </a:t>
            </a:r>
            <a:r>
              <a:rPr lang="tr-TR" b="1" dirty="0" err="1"/>
              <a:t>Däcker</a:t>
            </a:r>
            <a:r>
              <a:rPr lang="tr-TR" b="1" dirty="0"/>
              <a:t> </a:t>
            </a:r>
            <a:r>
              <a:rPr lang="tr-TR" dirty="0"/>
              <a:t>set </a:t>
            </a:r>
            <a:r>
              <a:rPr lang="tr-TR" dirty="0" err="1"/>
              <a:t>up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b="1" dirty="0" err="1"/>
              <a:t>Computer</a:t>
            </a:r>
            <a:r>
              <a:rPr lang="tr-TR" b="1" dirty="0"/>
              <a:t> </a:t>
            </a:r>
            <a:r>
              <a:rPr lang="tr-TR" b="1" dirty="0" err="1"/>
              <a:t>Science</a:t>
            </a:r>
            <a:r>
              <a:rPr lang="tr-TR" b="1" dirty="0"/>
              <a:t> </a:t>
            </a:r>
            <a:r>
              <a:rPr lang="tr-TR" b="1" dirty="0" err="1"/>
              <a:t>Lab</a:t>
            </a:r>
            <a:r>
              <a:rPr lang="tr-TR" b="1" dirty="0"/>
              <a:t> </a:t>
            </a:r>
            <a:r>
              <a:rPr lang="tr-TR" dirty="0" err="1"/>
              <a:t>together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Mike Williams.</a:t>
            </a:r>
          </a:p>
          <a:p>
            <a:pPr marL="0" indent="0">
              <a:buNone/>
            </a:pPr>
            <a:endParaRPr lang="tr-TR" sz="2400" dirty="0"/>
          </a:p>
          <a:p>
            <a:r>
              <a:rPr lang="tr-TR" sz="2400" dirty="0" err="1"/>
              <a:t>Erlang</a:t>
            </a:r>
            <a:r>
              <a:rPr lang="tr-TR" sz="2400" dirty="0"/>
              <a:t> </a:t>
            </a:r>
            <a:r>
              <a:rPr lang="tr-TR" sz="2400" dirty="0" err="1"/>
              <a:t>was</a:t>
            </a:r>
            <a:r>
              <a:rPr lang="tr-TR" sz="2400" dirty="0"/>
              <a:t> </a:t>
            </a:r>
            <a:r>
              <a:rPr lang="tr-TR" sz="2400" dirty="0" err="1"/>
              <a:t>created</a:t>
            </a:r>
            <a:r>
              <a:rPr lang="tr-TR" sz="2400" dirty="0"/>
              <a:t> at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CSLab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an </a:t>
            </a:r>
            <a:r>
              <a:rPr lang="tr-TR" sz="2400" dirty="0" err="1"/>
              <a:t>initial</a:t>
            </a:r>
            <a:r>
              <a:rPr lang="tr-TR" sz="2400" dirty="0"/>
              <a:t> </a:t>
            </a:r>
            <a:r>
              <a:rPr lang="tr-TR" sz="2400" dirty="0" err="1"/>
              <a:t>team</a:t>
            </a:r>
            <a:r>
              <a:rPr lang="tr-TR" sz="2400" dirty="0"/>
              <a:t> of </a:t>
            </a:r>
            <a:r>
              <a:rPr lang="tr-TR" sz="2400" b="1" dirty="0"/>
              <a:t>Joe Armstrong</a:t>
            </a:r>
            <a:r>
              <a:rPr lang="tr-TR" sz="2400" dirty="0"/>
              <a:t>, </a:t>
            </a:r>
            <a:r>
              <a:rPr lang="tr-TR" sz="2400" b="1" dirty="0"/>
              <a:t>Mike Williams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b="1" dirty="0"/>
              <a:t>Robert </a:t>
            </a:r>
            <a:r>
              <a:rPr lang="tr-TR" sz="2400" b="1" dirty="0" err="1"/>
              <a:t>Virding</a:t>
            </a:r>
            <a:r>
              <a:rPr lang="tr-TR" sz="2400" dirty="0"/>
              <a:t>.</a:t>
            </a:r>
          </a:p>
          <a:p>
            <a:endParaRPr lang="tr-TR" sz="2400" dirty="0"/>
          </a:p>
          <a:p>
            <a:r>
              <a:rPr lang="tr-TR" sz="2400" dirty="0" err="1"/>
              <a:t>Erlang</a:t>
            </a:r>
            <a:r>
              <a:rPr lang="tr-TR" sz="2400" dirty="0"/>
              <a:t> </a:t>
            </a:r>
            <a:r>
              <a:rPr lang="tr-TR" sz="2400" dirty="0" err="1"/>
              <a:t>was</a:t>
            </a:r>
            <a:r>
              <a:rPr lang="tr-TR" sz="2400" dirty="0"/>
              <a:t> </a:t>
            </a:r>
            <a:r>
              <a:rPr lang="tr-TR" sz="2400" dirty="0" err="1"/>
              <a:t>originally</a:t>
            </a:r>
            <a:r>
              <a:rPr lang="tr-TR" sz="2400" dirty="0"/>
              <a:t> </a:t>
            </a:r>
            <a:r>
              <a:rPr lang="tr-TR" sz="2400" dirty="0" err="1"/>
              <a:t>designed</a:t>
            </a:r>
            <a:r>
              <a:rPr lang="tr-TR" sz="2400" dirty="0"/>
              <a:t> at Ericsson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programming</a:t>
            </a:r>
            <a:r>
              <a:rPr lang="tr-TR" sz="2400" dirty="0"/>
              <a:t> </a:t>
            </a:r>
            <a:r>
              <a:rPr lang="tr-TR" sz="2400" dirty="0" err="1"/>
              <a:t>embedded</a:t>
            </a:r>
            <a:r>
              <a:rPr lang="tr-TR" sz="2400" dirty="0"/>
              <a:t> </a:t>
            </a:r>
            <a:r>
              <a:rPr lang="tr-TR" sz="2400" dirty="0" err="1"/>
              <a:t>telephony</a:t>
            </a:r>
            <a:r>
              <a:rPr lang="tr-TR" sz="2400" dirty="0"/>
              <a:t> </a:t>
            </a:r>
            <a:r>
              <a:rPr lang="tr-TR" sz="2400" dirty="0" err="1"/>
              <a:t>systems</a:t>
            </a:r>
            <a:r>
              <a:rPr lang="tr-T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0402892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5242</TotalTime>
  <Words>1001</Words>
  <Application>Microsoft Macintosh PowerPoint</Application>
  <PresentationFormat>Widescreen</PresentationFormat>
  <Paragraphs>235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Calibri</vt:lpstr>
      <vt:lpstr>Corbel</vt:lpstr>
      <vt:lpstr>Gabriola</vt:lpstr>
      <vt:lpstr>Wingdings 2</vt:lpstr>
      <vt:lpstr>Frame</vt:lpstr>
      <vt:lpstr>ERLANG</vt:lpstr>
      <vt:lpstr>PowerPoint Presentation</vt:lpstr>
      <vt:lpstr>PowerPoint Presentation</vt:lpstr>
      <vt:lpstr>&gt; what is Erlang?</vt:lpstr>
      <vt:lpstr>&gt; what is Erlang?</vt:lpstr>
      <vt:lpstr>&gt; what is Erlang?</vt:lpstr>
      <vt:lpstr>&gt; basic syntax</vt:lpstr>
      <vt:lpstr>&gt; Erlang name</vt:lpstr>
      <vt:lpstr>&gt; Erlang history</vt:lpstr>
      <vt:lpstr>&gt; Erlang history</vt:lpstr>
      <vt:lpstr>&gt; Erlang history</vt:lpstr>
      <vt:lpstr>&gt; Erlang history</vt:lpstr>
      <vt:lpstr>&gt; Erlang history</vt:lpstr>
      <vt:lpstr>&gt; key points</vt:lpstr>
      <vt:lpstr>&gt; key points</vt:lpstr>
      <vt:lpstr>PowerPoint Presentation</vt:lpstr>
      <vt:lpstr>&gt; what is ds?</vt:lpstr>
      <vt:lpstr>&gt; what is ds?</vt:lpstr>
      <vt:lpstr>&gt; distributed erlang</vt:lpstr>
      <vt:lpstr>&gt; distributed erlang</vt:lpstr>
      <vt:lpstr>&gt; distributed erlang</vt:lpstr>
      <vt:lpstr>PowerPoint Presentation</vt:lpstr>
      <vt:lpstr>&gt; what is OTP?</vt:lpstr>
      <vt:lpstr>&gt; what is OTP?</vt:lpstr>
      <vt:lpstr>&gt; what is OTP?</vt:lpstr>
      <vt:lpstr>&gt; erlang VM</vt:lpstr>
      <vt:lpstr>&gt; erlang VM</vt:lpstr>
      <vt:lpstr>&gt; Erlang VM History</vt:lpstr>
      <vt:lpstr>&gt; OTP details</vt:lpstr>
      <vt:lpstr>&gt; components</vt:lpstr>
      <vt:lpstr>&gt; components</vt:lpstr>
      <vt:lpstr>&gt; components</vt:lpstr>
      <vt:lpstr>&gt; components</vt:lpstr>
      <vt:lpstr>&gt; components</vt:lpstr>
      <vt:lpstr>PowerPoint Presentation</vt:lpstr>
      <vt:lpstr>&gt; problem?</vt:lpstr>
      <vt:lpstr>&gt; solution?</vt:lpstr>
      <vt:lpstr>&gt; philosophy</vt:lpstr>
      <vt:lpstr>&gt; philosophy</vt:lpstr>
      <vt:lpstr>&gt; philosophy</vt:lpstr>
      <vt:lpstr>&gt; philosophy</vt:lpstr>
      <vt:lpstr>&gt; fault tolerance</vt:lpstr>
      <vt:lpstr>&gt; fault tolerance</vt:lpstr>
      <vt:lpstr>&gt; philosophy</vt:lpstr>
      <vt:lpstr>&gt; philosophy</vt:lpstr>
      <vt:lpstr>&gt; code reload</vt:lpstr>
      <vt:lpstr>&gt; philosophy</vt:lpstr>
      <vt:lpstr>&gt; philosophy</vt:lpstr>
      <vt:lpstr>PowerPoint Presentation</vt:lpstr>
      <vt:lpstr>&gt; who is using?</vt:lpstr>
      <vt:lpstr>&gt; who is using?</vt:lpstr>
      <vt:lpstr>&gt; who is using?</vt:lpstr>
      <vt:lpstr>&gt; who is using?</vt:lpstr>
      <vt:lpstr>&gt; who is using?</vt:lpstr>
      <vt:lpstr>&gt; who is using?</vt:lpstr>
      <vt:lpstr>&gt; who is using?</vt:lpstr>
      <vt:lpstr>PowerPoint Presentation</vt:lpstr>
      <vt:lpstr>&gt; whoami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ETL</dc:title>
  <dc:creator>Microsoft Office User</dc:creator>
  <cp:lastModifiedBy>Microsoft Office User</cp:lastModifiedBy>
  <cp:revision>98</cp:revision>
  <dcterms:created xsi:type="dcterms:W3CDTF">2018-12-17T16:54:35Z</dcterms:created>
  <dcterms:modified xsi:type="dcterms:W3CDTF">2019-04-02T12:36:43Z</dcterms:modified>
</cp:coreProperties>
</file>